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6" r:id="rId1"/>
  </p:sldMasterIdLst>
  <p:notesMasterIdLst>
    <p:notesMasterId r:id="rId23"/>
  </p:notesMasterIdLst>
  <p:sldIdLst>
    <p:sldId id="294" r:id="rId2"/>
    <p:sldId id="274" r:id="rId3"/>
    <p:sldId id="343" r:id="rId4"/>
    <p:sldId id="344" r:id="rId5"/>
    <p:sldId id="345" r:id="rId6"/>
    <p:sldId id="346" r:id="rId7"/>
    <p:sldId id="347" r:id="rId8"/>
    <p:sldId id="349" r:id="rId9"/>
    <p:sldId id="350" r:id="rId10"/>
    <p:sldId id="351" r:id="rId11"/>
    <p:sldId id="352" r:id="rId12"/>
    <p:sldId id="353" r:id="rId13"/>
    <p:sldId id="354" r:id="rId14"/>
    <p:sldId id="355" r:id="rId15"/>
    <p:sldId id="357" r:id="rId16"/>
    <p:sldId id="358" r:id="rId17"/>
    <p:sldId id="359" r:id="rId18"/>
    <p:sldId id="360" r:id="rId19"/>
    <p:sldId id="361" r:id="rId20"/>
    <p:sldId id="362" r:id="rId21"/>
    <p:sldId id="295" r:id="rId2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22" autoAdjust="0"/>
  </p:normalViewPr>
  <p:slideViewPr>
    <p:cSldViewPr snapToGrid="0" snapToObjects="1">
      <p:cViewPr varScale="1">
        <p:scale>
          <a:sx n="110" d="100"/>
          <a:sy n="110" d="100"/>
        </p:scale>
        <p:origin x="-558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CD118A-10CF-4E57-8892-C38B812E5A92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</dgm:pt>
    <dgm:pt modelId="{7774E97C-AE14-4469-A225-61EBC78DF13E}">
      <dgm:prSet phldrT="[Text]" custT="1"/>
      <dgm:spPr/>
      <dgm:t>
        <a:bodyPr/>
        <a:lstStyle/>
        <a:p>
          <a:r>
            <a:rPr lang="ca-ES" sz="2000" noProof="0" dirty="0"/>
            <a:t>La nova comissaria de la policia local</a:t>
          </a:r>
        </a:p>
      </dgm:t>
    </dgm:pt>
    <dgm:pt modelId="{FC6AA9F1-01DE-4947-B2E4-3625356A4DE2}" type="parTrans" cxnId="{D3023987-61ED-476D-9E6E-8774EFD6F7F0}">
      <dgm:prSet/>
      <dgm:spPr/>
      <dgm:t>
        <a:bodyPr/>
        <a:lstStyle/>
        <a:p>
          <a:endParaRPr lang="ca-ES" noProof="0" dirty="0"/>
        </a:p>
      </dgm:t>
    </dgm:pt>
    <dgm:pt modelId="{C7637446-BF3A-42B6-8D4B-00F4730BCDEB}" type="sibTrans" cxnId="{D3023987-61ED-476D-9E6E-8774EFD6F7F0}">
      <dgm:prSet/>
      <dgm:spPr/>
      <dgm:t>
        <a:bodyPr/>
        <a:lstStyle/>
        <a:p>
          <a:endParaRPr lang="ca-ES" noProof="0" dirty="0"/>
        </a:p>
      </dgm:t>
    </dgm:pt>
    <dgm:pt modelId="{58E6F775-778C-495D-A95F-800329DD42B0}">
      <dgm:prSet phldrT="[Text]" custT="1"/>
      <dgm:spPr/>
      <dgm:t>
        <a:bodyPr/>
        <a:lstStyle/>
        <a:p>
          <a:r>
            <a:rPr lang="ca-ES" sz="2000" noProof="0" dirty="0"/>
            <a:t>Urbanització carrers i places</a:t>
          </a:r>
        </a:p>
      </dgm:t>
    </dgm:pt>
    <dgm:pt modelId="{F8D2476F-8C11-4E24-9B46-A832422CBBC2}" type="parTrans" cxnId="{C61F0E37-D722-44DB-AE40-B303E499ADA1}">
      <dgm:prSet/>
      <dgm:spPr/>
      <dgm:t>
        <a:bodyPr/>
        <a:lstStyle/>
        <a:p>
          <a:endParaRPr lang="ca-ES" noProof="0" dirty="0"/>
        </a:p>
      </dgm:t>
    </dgm:pt>
    <dgm:pt modelId="{F90B84CA-86BA-454A-B495-7F894B440FA2}" type="sibTrans" cxnId="{C61F0E37-D722-44DB-AE40-B303E499ADA1}">
      <dgm:prSet/>
      <dgm:spPr/>
      <dgm:t>
        <a:bodyPr/>
        <a:lstStyle/>
        <a:p>
          <a:endParaRPr lang="ca-ES" noProof="0" dirty="0"/>
        </a:p>
      </dgm:t>
    </dgm:pt>
    <dgm:pt modelId="{57B93244-3561-467B-9FE4-1DB81EBDD152}">
      <dgm:prSet phldrT="[Text]" custT="1"/>
      <dgm:spPr/>
      <dgm:t>
        <a:bodyPr/>
        <a:lstStyle/>
        <a:p>
          <a:r>
            <a:rPr lang="ca-ES" sz="2000" noProof="0" dirty="0"/>
            <a:t> Adquisició vehicles i material policial </a:t>
          </a:r>
        </a:p>
      </dgm:t>
    </dgm:pt>
    <dgm:pt modelId="{66FF73C9-55D5-4FFD-BFBC-CEECE348A501}" type="parTrans" cxnId="{975D6934-9CD6-4F70-B5C9-9A668325ED51}">
      <dgm:prSet/>
      <dgm:spPr/>
      <dgm:t>
        <a:bodyPr/>
        <a:lstStyle/>
        <a:p>
          <a:endParaRPr lang="ca-ES" noProof="0" dirty="0"/>
        </a:p>
      </dgm:t>
    </dgm:pt>
    <dgm:pt modelId="{979E9921-8E6A-49A7-A300-6626570B231A}" type="sibTrans" cxnId="{975D6934-9CD6-4F70-B5C9-9A668325ED51}">
      <dgm:prSet/>
      <dgm:spPr/>
      <dgm:t>
        <a:bodyPr/>
        <a:lstStyle/>
        <a:p>
          <a:endParaRPr lang="ca-ES" noProof="0" dirty="0"/>
        </a:p>
      </dgm:t>
    </dgm:pt>
    <dgm:pt modelId="{359573E5-B2FC-4A12-94C1-EEB6CA1B8077}">
      <dgm:prSet phldrT="[Text]" custT="1"/>
      <dgm:spPr/>
      <dgm:t>
        <a:bodyPr/>
        <a:lstStyle/>
        <a:p>
          <a:r>
            <a:rPr lang="ca-ES" sz="2000" noProof="0" dirty="0">
              <a:solidFill>
                <a:schemeClr val="tx1"/>
              </a:solidFill>
            </a:rPr>
            <a:t>Projectes Sostenibilitat i transformació (FEDER PAI/ED</a:t>
          </a:r>
          <a:r>
            <a:rPr lang="ca-ES" sz="2000" noProof="0" dirty="0"/>
            <a:t>IL)</a:t>
          </a:r>
        </a:p>
      </dgm:t>
    </dgm:pt>
    <dgm:pt modelId="{93FD09B2-33A2-4E95-B914-6D59A5C38F1A}" type="parTrans" cxnId="{89FCFACE-FFD1-42CA-B490-676E54AD4ABA}">
      <dgm:prSet/>
      <dgm:spPr/>
      <dgm:t>
        <a:bodyPr/>
        <a:lstStyle/>
        <a:p>
          <a:endParaRPr lang="ca-ES" noProof="0" dirty="0"/>
        </a:p>
      </dgm:t>
    </dgm:pt>
    <dgm:pt modelId="{995C73ED-8628-4948-8D1C-E72F0DBEBDCD}" type="sibTrans" cxnId="{89FCFACE-FFD1-42CA-B490-676E54AD4ABA}">
      <dgm:prSet/>
      <dgm:spPr/>
      <dgm:t>
        <a:bodyPr/>
        <a:lstStyle/>
        <a:p>
          <a:endParaRPr lang="ca-ES" noProof="0" dirty="0"/>
        </a:p>
      </dgm:t>
    </dgm:pt>
    <dgm:pt modelId="{F50B4C78-E207-4BA0-B0BF-4DAA050B5A05}">
      <dgm:prSet phldrT="[Text]" custT="1"/>
      <dgm:spPr/>
      <dgm:t>
        <a:bodyPr/>
        <a:lstStyle/>
        <a:p>
          <a:r>
            <a:rPr lang="es-ES" sz="2000" noProof="0" dirty="0"/>
            <a:t>Pla de </a:t>
          </a:r>
          <a:r>
            <a:rPr lang="es-ES" sz="2000" noProof="0" dirty="0" err="1"/>
            <a:t>millora</a:t>
          </a:r>
          <a:r>
            <a:rPr lang="es-ES" sz="2000" noProof="0" dirty="0"/>
            <a:t> </a:t>
          </a:r>
          <a:r>
            <a:rPr lang="es-ES" sz="2000" noProof="0" dirty="0" err="1"/>
            <a:t>dels</a:t>
          </a:r>
          <a:r>
            <a:rPr lang="es-ES" sz="2000" noProof="0" dirty="0"/>
            <a:t> </a:t>
          </a:r>
          <a:r>
            <a:rPr lang="es-ES" sz="2000" noProof="0" dirty="0" err="1"/>
            <a:t>barris</a:t>
          </a:r>
          <a:r>
            <a:rPr lang="es-ES" sz="2000" noProof="0" dirty="0"/>
            <a:t> </a:t>
          </a:r>
          <a:endParaRPr lang="ca-ES" sz="2000" noProof="0" dirty="0"/>
        </a:p>
      </dgm:t>
    </dgm:pt>
    <dgm:pt modelId="{D9BBEB8F-F783-455B-9818-EF3A26B263F0}" type="sibTrans" cxnId="{4039A081-D465-4753-94AA-FF5E809D4701}">
      <dgm:prSet/>
      <dgm:spPr/>
      <dgm:t>
        <a:bodyPr/>
        <a:lstStyle/>
        <a:p>
          <a:endParaRPr lang="ca-ES" noProof="0" dirty="0"/>
        </a:p>
      </dgm:t>
    </dgm:pt>
    <dgm:pt modelId="{4A45CBAF-BC2E-4505-9A3E-C38F16E4D7FF}" type="parTrans" cxnId="{4039A081-D465-4753-94AA-FF5E809D4701}">
      <dgm:prSet/>
      <dgm:spPr/>
      <dgm:t>
        <a:bodyPr/>
        <a:lstStyle/>
        <a:p>
          <a:endParaRPr lang="ca-ES" noProof="0" dirty="0"/>
        </a:p>
      </dgm:t>
    </dgm:pt>
    <dgm:pt modelId="{7461F38F-0F29-498E-8713-4C79C46F1970}" type="pres">
      <dgm:prSet presAssocID="{34CD118A-10CF-4E57-8892-C38B812E5A92}" presName="linearFlow" presStyleCnt="0">
        <dgm:presLayoutVars>
          <dgm:dir/>
          <dgm:resizeHandles val="exact"/>
        </dgm:presLayoutVars>
      </dgm:prSet>
      <dgm:spPr/>
    </dgm:pt>
    <dgm:pt modelId="{D4F256E3-71A1-4B27-B0C4-B81021CE7EF3}" type="pres">
      <dgm:prSet presAssocID="{7774E97C-AE14-4469-A225-61EBC78DF13E}" presName="composite" presStyleCnt="0"/>
      <dgm:spPr/>
    </dgm:pt>
    <dgm:pt modelId="{BE424C4D-358D-4B00-85C3-085DBE0C6718}" type="pres">
      <dgm:prSet presAssocID="{7774E97C-AE14-4469-A225-61EBC78DF13E}" presName="imgShp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1D17BBFE-BDFD-40D2-8CD6-9EE7347AA46C}" type="pres">
      <dgm:prSet presAssocID="{7774E97C-AE14-4469-A225-61EBC78DF13E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CC6F97-1822-453D-8FFA-57C602C81428}" type="pres">
      <dgm:prSet presAssocID="{C7637446-BF3A-42B6-8D4B-00F4730BCDEB}" presName="spacing" presStyleCnt="0"/>
      <dgm:spPr/>
    </dgm:pt>
    <dgm:pt modelId="{73FD1667-3C09-497B-9DCF-0160F77EE1EA}" type="pres">
      <dgm:prSet presAssocID="{58E6F775-778C-495D-A95F-800329DD42B0}" presName="composite" presStyleCnt="0"/>
      <dgm:spPr/>
    </dgm:pt>
    <dgm:pt modelId="{B5B05053-6AA6-4B0D-8475-23735A7B2945}" type="pres">
      <dgm:prSet presAssocID="{58E6F775-778C-495D-A95F-800329DD42B0}" presName="imgShp" presStyleLbl="fgImgPlace1" presStyleIdx="1" presStyleCnt="5" custLinFactNeighborX="-1283" custLinFactNeighborY="-770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</dgm:pt>
    <dgm:pt modelId="{3459B8DC-64FB-42A8-BEFB-37078B041F1C}" type="pres">
      <dgm:prSet presAssocID="{58E6F775-778C-495D-A95F-800329DD42B0}" presName="txShp" presStyleLbl="node1" presStyleIdx="1" presStyleCnt="5" custLinFactNeighborX="632" custLinFactNeighborY="64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251D39-3D69-44B5-8A3B-476472DB3FD6}" type="pres">
      <dgm:prSet presAssocID="{F90B84CA-86BA-454A-B495-7F894B440FA2}" presName="spacing" presStyleCnt="0"/>
      <dgm:spPr/>
    </dgm:pt>
    <dgm:pt modelId="{07D50EBB-B5B9-4D21-B65A-69F5B4D2524A}" type="pres">
      <dgm:prSet presAssocID="{F50B4C78-E207-4BA0-B0BF-4DAA050B5A05}" presName="composite" presStyleCnt="0"/>
      <dgm:spPr/>
    </dgm:pt>
    <dgm:pt modelId="{C8894BDF-4127-4F0C-BC2A-BA227560433B}" type="pres">
      <dgm:prSet presAssocID="{F50B4C78-E207-4BA0-B0BF-4DAA050B5A05}" presName="imgShp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434A3D6-8BCE-4C72-A1D2-B78FA4584FCF}" type="pres">
      <dgm:prSet presAssocID="{F50B4C78-E207-4BA0-B0BF-4DAA050B5A05}" presName="txShp" presStyleLbl="node1" presStyleIdx="2" presStyleCnt="5" custLinFactNeighborX="1398" custLinFactNeighborY="137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31FDF1-1A26-4A6C-8178-BCBC35C0F19D}" type="pres">
      <dgm:prSet presAssocID="{D9BBEB8F-F783-455B-9818-EF3A26B263F0}" presName="spacing" presStyleCnt="0"/>
      <dgm:spPr/>
    </dgm:pt>
    <dgm:pt modelId="{DFAC8C39-ABF7-4063-8793-D6CB4A84D3FD}" type="pres">
      <dgm:prSet presAssocID="{57B93244-3561-467B-9FE4-1DB81EBDD152}" presName="composite" presStyleCnt="0"/>
      <dgm:spPr/>
    </dgm:pt>
    <dgm:pt modelId="{4DA13084-55F1-44A6-86F4-7934B193D80D}" type="pres">
      <dgm:prSet presAssocID="{57B93244-3561-467B-9FE4-1DB81EBDD152}" presName="imgShp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C47CB902-7D94-406F-95F2-ABC399F677B9}" type="pres">
      <dgm:prSet presAssocID="{57B93244-3561-467B-9FE4-1DB81EBDD152}" presName="txShp" presStyleLbl="node1" presStyleIdx="3" presStyleCnt="5" custLinFactNeighborX="-81" custLinFactNeighborY="-767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0740E7-6109-47E1-94B5-CA9C6033A594}" type="pres">
      <dgm:prSet presAssocID="{979E9921-8E6A-49A7-A300-6626570B231A}" presName="spacing" presStyleCnt="0"/>
      <dgm:spPr/>
    </dgm:pt>
    <dgm:pt modelId="{0264A853-9116-4292-8292-D99BF298A51A}" type="pres">
      <dgm:prSet presAssocID="{359573E5-B2FC-4A12-94C1-EEB6CA1B8077}" presName="composite" presStyleCnt="0"/>
      <dgm:spPr/>
    </dgm:pt>
    <dgm:pt modelId="{4BD5160C-608C-4E28-B161-ABE2A180C080}" type="pres">
      <dgm:prSet presAssocID="{359573E5-B2FC-4A12-94C1-EEB6CA1B8077}" presName="imgShp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517C3D6-152C-4316-9E93-78AEEE421C8C}" type="pres">
      <dgm:prSet presAssocID="{359573E5-B2FC-4A12-94C1-EEB6CA1B8077}" presName="txShp" presStyleLbl="node1" presStyleIdx="4" presStyleCnt="5" custLinFactNeighborX="176" custLinFactNeighborY="3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9FCFACE-FFD1-42CA-B490-676E54AD4ABA}" srcId="{34CD118A-10CF-4E57-8892-C38B812E5A92}" destId="{359573E5-B2FC-4A12-94C1-EEB6CA1B8077}" srcOrd="4" destOrd="0" parTransId="{93FD09B2-33A2-4E95-B914-6D59A5C38F1A}" sibTransId="{995C73ED-8628-4948-8D1C-E72F0DBEBDCD}"/>
    <dgm:cxn modelId="{BDF9A1A2-9EB2-4FDD-BCF5-F797E32C023F}" type="presOf" srcId="{58E6F775-778C-495D-A95F-800329DD42B0}" destId="{3459B8DC-64FB-42A8-BEFB-37078B041F1C}" srcOrd="0" destOrd="0" presId="urn:microsoft.com/office/officeart/2005/8/layout/vList3"/>
    <dgm:cxn modelId="{C750BB47-E48E-4D63-95F6-C7719B285F0C}" type="presOf" srcId="{57B93244-3561-467B-9FE4-1DB81EBDD152}" destId="{C47CB902-7D94-406F-95F2-ABC399F677B9}" srcOrd="0" destOrd="0" presId="urn:microsoft.com/office/officeart/2005/8/layout/vList3"/>
    <dgm:cxn modelId="{D3023987-61ED-476D-9E6E-8774EFD6F7F0}" srcId="{34CD118A-10CF-4E57-8892-C38B812E5A92}" destId="{7774E97C-AE14-4469-A225-61EBC78DF13E}" srcOrd="0" destOrd="0" parTransId="{FC6AA9F1-01DE-4947-B2E4-3625356A4DE2}" sibTransId="{C7637446-BF3A-42B6-8D4B-00F4730BCDEB}"/>
    <dgm:cxn modelId="{32A1B762-5BB7-41D1-A49B-D3B9700D0FB8}" type="presOf" srcId="{359573E5-B2FC-4A12-94C1-EEB6CA1B8077}" destId="{E517C3D6-152C-4316-9E93-78AEEE421C8C}" srcOrd="0" destOrd="0" presId="urn:microsoft.com/office/officeart/2005/8/layout/vList3"/>
    <dgm:cxn modelId="{CF63FC46-8796-462E-93FF-9F7298FA8E60}" type="presOf" srcId="{34CD118A-10CF-4E57-8892-C38B812E5A92}" destId="{7461F38F-0F29-498E-8713-4C79C46F1970}" srcOrd="0" destOrd="0" presId="urn:microsoft.com/office/officeart/2005/8/layout/vList3"/>
    <dgm:cxn modelId="{C61F0E37-D722-44DB-AE40-B303E499ADA1}" srcId="{34CD118A-10CF-4E57-8892-C38B812E5A92}" destId="{58E6F775-778C-495D-A95F-800329DD42B0}" srcOrd="1" destOrd="0" parTransId="{F8D2476F-8C11-4E24-9B46-A832422CBBC2}" sibTransId="{F90B84CA-86BA-454A-B495-7F894B440FA2}"/>
    <dgm:cxn modelId="{87729D45-1DB6-40F3-A655-6F23520CD707}" type="presOf" srcId="{F50B4C78-E207-4BA0-B0BF-4DAA050B5A05}" destId="{C434A3D6-8BCE-4C72-A1D2-B78FA4584FCF}" srcOrd="0" destOrd="0" presId="urn:microsoft.com/office/officeart/2005/8/layout/vList3"/>
    <dgm:cxn modelId="{975D6934-9CD6-4F70-B5C9-9A668325ED51}" srcId="{34CD118A-10CF-4E57-8892-C38B812E5A92}" destId="{57B93244-3561-467B-9FE4-1DB81EBDD152}" srcOrd="3" destOrd="0" parTransId="{66FF73C9-55D5-4FFD-BFBC-CEECE348A501}" sibTransId="{979E9921-8E6A-49A7-A300-6626570B231A}"/>
    <dgm:cxn modelId="{4039A081-D465-4753-94AA-FF5E809D4701}" srcId="{34CD118A-10CF-4E57-8892-C38B812E5A92}" destId="{F50B4C78-E207-4BA0-B0BF-4DAA050B5A05}" srcOrd="2" destOrd="0" parTransId="{4A45CBAF-BC2E-4505-9A3E-C38F16E4D7FF}" sibTransId="{D9BBEB8F-F783-455B-9818-EF3A26B263F0}"/>
    <dgm:cxn modelId="{A9A0AE45-6E2D-4FA4-895E-C6B4B99F2B92}" type="presOf" srcId="{7774E97C-AE14-4469-A225-61EBC78DF13E}" destId="{1D17BBFE-BDFD-40D2-8CD6-9EE7347AA46C}" srcOrd="0" destOrd="0" presId="urn:microsoft.com/office/officeart/2005/8/layout/vList3"/>
    <dgm:cxn modelId="{0D2D8D7F-DE2E-4F36-BF89-C3DF48E8918D}" type="presParOf" srcId="{7461F38F-0F29-498E-8713-4C79C46F1970}" destId="{D4F256E3-71A1-4B27-B0C4-B81021CE7EF3}" srcOrd="0" destOrd="0" presId="urn:microsoft.com/office/officeart/2005/8/layout/vList3"/>
    <dgm:cxn modelId="{51CAD16A-6BFB-4E09-9800-86387A6A393B}" type="presParOf" srcId="{D4F256E3-71A1-4B27-B0C4-B81021CE7EF3}" destId="{BE424C4D-358D-4B00-85C3-085DBE0C6718}" srcOrd="0" destOrd="0" presId="urn:microsoft.com/office/officeart/2005/8/layout/vList3"/>
    <dgm:cxn modelId="{3B704B41-E88C-409B-AD73-30A8373153AE}" type="presParOf" srcId="{D4F256E3-71A1-4B27-B0C4-B81021CE7EF3}" destId="{1D17BBFE-BDFD-40D2-8CD6-9EE7347AA46C}" srcOrd="1" destOrd="0" presId="urn:microsoft.com/office/officeart/2005/8/layout/vList3"/>
    <dgm:cxn modelId="{0D72F1F3-87AE-46BF-A7B3-2AAB1EAF4F10}" type="presParOf" srcId="{7461F38F-0F29-498E-8713-4C79C46F1970}" destId="{1DCC6F97-1822-453D-8FFA-57C602C81428}" srcOrd="1" destOrd="0" presId="urn:microsoft.com/office/officeart/2005/8/layout/vList3"/>
    <dgm:cxn modelId="{AEB689DE-12DB-4EFC-A2EA-4D62BB3B395C}" type="presParOf" srcId="{7461F38F-0F29-498E-8713-4C79C46F1970}" destId="{73FD1667-3C09-497B-9DCF-0160F77EE1EA}" srcOrd="2" destOrd="0" presId="urn:microsoft.com/office/officeart/2005/8/layout/vList3"/>
    <dgm:cxn modelId="{AFA70C8E-FC3F-480C-9E0D-FE5F23F08871}" type="presParOf" srcId="{73FD1667-3C09-497B-9DCF-0160F77EE1EA}" destId="{B5B05053-6AA6-4B0D-8475-23735A7B2945}" srcOrd="0" destOrd="0" presId="urn:microsoft.com/office/officeart/2005/8/layout/vList3"/>
    <dgm:cxn modelId="{011AC1BC-B77F-42B2-ACBF-8C34413D86D6}" type="presParOf" srcId="{73FD1667-3C09-497B-9DCF-0160F77EE1EA}" destId="{3459B8DC-64FB-42A8-BEFB-37078B041F1C}" srcOrd="1" destOrd="0" presId="urn:microsoft.com/office/officeart/2005/8/layout/vList3"/>
    <dgm:cxn modelId="{7250F9E2-CD1A-479E-99B7-C0374FF5395D}" type="presParOf" srcId="{7461F38F-0F29-498E-8713-4C79C46F1970}" destId="{D3251D39-3D69-44B5-8A3B-476472DB3FD6}" srcOrd="3" destOrd="0" presId="urn:microsoft.com/office/officeart/2005/8/layout/vList3"/>
    <dgm:cxn modelId="{412B1B36-D566-4096-8BB7-E53430C1BF13}" type="presParOf" srcId="{7461F38F-0F29-498E-8713-4C79C46F1970}" destId="{07D50EBB-B5B9-4D21-B65A-69F5B4D2524A}" srcOrd="4" destOrd="0" presId="urn:microsoft.com/office/officeart/2005/8/layout/vList3"/>
    <dgm:cxn modelId="{C5A2A59E-E872-40B6-B276-7435718DB9FA}" type="presParOf" srcId="{07D50EBB-B5B9-4D21-B65A-69F5B4D2524A}" destId="{C8894BDF-4127-4F0C-BC2A-BA227560433B}" srcOrd="0" destOrd="0" presId="urn:microsoft.com/office/officeart/2005/8/layout/vList3"/>
    <dgm:cxn modelId="{E3F3ADCB-E287-4007-ACF5-A7A69A009959}" type="presParOf" srcId="{07D50EBB-B5B9-4D21-B65A-69F5B4D2524A}" destId="{C434A3D6-8BCE-4C72-A1D2-B78FA4584FCF}" srcOrd="1" destOrd="0" presId="urn:microsoft.com/office/officeart/2005/8/layout/vList3"/>
    <dgm:cxn modelId="{BDE737EB-1CD7-40C4-9DDC-9FA6EAE6777F}" type="presParOf" srcId="{7461F38F-0F29-498E-8713-4C79C46F1970}" destId="{FD31FDF1-1A26-4A6C-8178-BCBC35C0F19D}" srcOrd="5" destOrd="0" presId="urn:microsoft.com/office/officeart/2005/8/layout/vList3"/>
    <dgm:cxn modelId="{115CEDC8-D90F-4634-A7D7-C532123B78F3}" type="presParOf" srcId="{7461F38F-0F29-498E-8713-4C79C46F1970}" destId="{DFAC8C39-ABF7-4063-8793-D6CB4A84D3FD}" srcOrd="6" destOrd="0" presId="urn:microsoft.com/office/officeart/2005/8/layout/vList3"/>
    <dgm:cxn modelId="{CA43577D-BB0B-4D0F-A70E-7000BB271ABD}" type="presParOf" srcId="{DFAC8C39-ABF7-4063-8793-D6CB4A84D3FD}" destId="{4DA13084-55F1-44A6-86F4-7934B193D80D}" srcOrd="0" destOrd="0" presId="urn:microsoft.com/office/officeart/2005/8/layout/vList3"/>
    <dgm:cxn modelId="{E821944D-0680-47BC-9925-05EF6F264A7C}" type="presParOf" srcId="{DFAC8C39-ABF7-4063-8793-D6CB4A84D3FD}" destId="{C47CB902-7D94-406F-95F2-ABC399F677B9}" srcOrd="1" destOrd="0" presId="urn:microsoft.com/office/officeart/2005/8/layout/vList3"/>
    <dgm:cxn modelId="{D6FE9C7D-FF4D-437B-95A7-08813B7D02A0}" type="presParOf" srcId="{7461F38F-0F29-498E-8713-4C79C46F1970}" destId="{570740E7-6109-47E1-94B5-CA9C6033A594}" srcOrd="7" destOrd="0" presId="urn:microsoft.com/office/officeart/2005/8/layout/vList3"/>
    <dgm:cxn modelId="{7CBE9DE6-07C7-4E75-B37C-3FAC83EA2C6A}" type="presParOf" srcId="{7461F38F-0F29-498E-8713-4C79C46F1970}" destId="{0264A853-9116-4292-8292-D99BF298A51A}" srcOrd="8" destOrd="0" presId="urn:microsoft.com/office/officeart/2005/8/layout/vList3"/>
    <dgm:cxn modelId="{15FE1D94-EB0B-4873-882A-640AE533CCF7}" type="presParOf" srcId="{0264A853-9116-4292-8292-D99BF298A51A}" destId="{4BD5160C-608C-4E28-B161-ABE2A180C080}" srcOrd="0" destOrd="0" presId="urn:microsoft.com/office/officeart/2005/8/layout/vList3"/>
    <dgm:cxn modelId="{91646B93-A84D-4119-9100-29EFDCC31F73}" type="presParOf" srcId="{0264A853-9116-4292-8292-D99BF298A51A}" destId="{E517C3D6-152C-4316-9E93-78AEEE421C8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17BBFE-BDFD-40D2-8CD6-9EE7347AA46C}">
      <dsp:nvSpPr>
        <dsp:cNvPr id="0" name=""/>
        <dsp:cNvSpPr/>
      </dsp:nvSpPr>
      <dsp:spPr>
        <a:xfrm rot="10800000">
          <a:off x="1597564" y="242"/>
          <a:ext cx="5675405" cy="672181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41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000" kern="1200" noProof="0" dirty="0"/>
            <a:t>La nova comissaria de la policia local</a:t>
          </a:r>
        </a:p>
      </dsp:txBody>
      <dsp:txXfrm rot="10800000">
        <a:off x="1765609" y="242"/>
        <a:ext cx="5507360" cy="672181"/>
      </dsp:txXfrm>
    </dsp:sp>
    <dsp:sp modelId="{BE424C4D-358D-4B00-85C3-085DBE0C6718}">
      <dsp:nvSpPr>
        <dsp:cNvPr id="0" name=""/>
        <dsp:cNvSpPr/>
      </dsp:nvSpPr>
      <dsp:spPr>
        <a:xfrm>
          <a:off x="1261474" y="242"/>
          <a:ext cx="672181" cy="67218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59B8DC-64FB-42A8-BEFB-37078B041F1C}">
      <dsp:nvSpPr>
        <dsp:cNvPr id="0" name=""/>
        <dsp:cNvSpPr/>
      </dsp:nvSpPr>
      <dsp:spPr>
        <a:xfrm rot="10800000">
          <a:off x="1633433" y="877437"/>
          <a:ext cx="5675405" cy="672181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41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000" kern="1200" noProof="0" dirty="0"/>
            <a:t>Urbanització carrers i places</a:t>
          </a:r>
        </a:p>
      </dsp:txBody>
      <dsp:txXfrm rot="10800000">
        <a:off x="1801478" y="877437"/>
        <a:ext cx="5507360" cy="672181"/>
      </dsp:txXfrm>
    </dsp:sp>
    <dsp:sp modelId="{B5B05053-6AA6-4B0D-8475-23735A7B2945}">
      <dsp:nvSpPr>
        <dsp:cNvPr id="0" name=""/>
        <dsp:cNvSpPr/>
      </dsp:nvSpPr>
      <dsp:spPr>
        <a:xfrm>
          <a:off x="1252850" y="821317"/>
          <a:ext cx="672181" cy="672181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4A3D6-8BCE-4C72-A1D2-B78FA4584FCF}">
      <dsp:nvSpPr>
        <dsp:cNvPr id="0" name=""/>
        <dsp:cNvSpPr/>
      </dsp:nvSpPr>
      <dsp:spPr>
        <a:xfrm rot="10800000">
          <a:off x="1676907" y="1755143"/>
          <a:ext cx="5675405" cy="672181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41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noProof="0" dirty="0"/>
            <a:t>Pla de </a:t>
          </a:r>
          <a:r>
            <a:rPr lang="es-ES" sz="2000" kern="1200" noProof="0" dirty="0" err="1"/>
            <a:t>millora</a:t>
          </a:r>
          <a:r>
            <a:rPr lang="es-ES" sz="2000" kern="1200" noProof="0" dirty="0"/>
            <a:t> </a:t>
          </a:r>
          <a:r>
            <a:rPr lang="es-ES" sz="2000" kern="1200" noProof="0" dirty="0" err="1"/>
            <a:t>dels</a:t>
          </a:r>
          <a:r>
            <a:rPr lang="es-ES" sz="2000" kern="1200" noProof="0" dirty="0"/>
            <a:t> </a:t>
          </a:r>
          <a:r>
            <a:rPr lang="es-ES" sz="2000" kern="1200" noProof="0" dirty="0" err="1"/>
            <a:t>barris</a:t>
          </a:r>
          <a:r>
            <a:rPr lang="es-ES" sz="2000" kern="1200" noProof="0" dirty="0"/>
            <a:t> </a:t>
          </a:r>
          <a:endParaRPr lang="ca-ES" sz="2000" kern="1200" noProof="0" dirty="0"/>
        </a:p>
      </dsp:txBody>
      <dsp:txXfrm rot="10800000">
        <a:off x="1844952" y="1755143"/>
        <a:ext cx="5507360" cy="672181"/>
      </dsp:txXfrm>
    </dsp:sp>
    <dsp:sp modelId="{C8894BDF-4127-4F0C-BC2A-BA227560433B}">
      <dsp:nvSpPr>
        <dsp:cNvPr id="0" name=""/>
        <dsp:cNvSpPr/>
      </dsp:nvSpPr>
      <dsp:spPr>
        <a:xfrm>
          <a:off x="1261474" y="1745907"/>
          <a:ext cx="672181" cy="67218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CB902-7D94-406F-95F2-ABC399F677B9}">
      <dsp:nvSpPr>
        <dsp:cNvPr id="0" name=""/>
        <dsp:cNvSpPr/>
      </dsp:nvSpPr>
      <dsp:spPr>
        <a:xfrm rot="10800000">
          <a:off x="1592967" y="2567170"/>
          <a:ext cx="5675405" cy="67218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41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000" kern="1200" noProof="0" dirty="0"/>
            <a:t> Adquisició vehicles i material policial </a:t>
          </a:r>
        </a:p>
      </dsp:txBody>
      <dsp:txXfrm rot="10800000">
        <a:off x="1761012" y="2567170"/>
        <a:ext cx="5507360" cy="672181"/>
      </dsp:txXfrm>
    </dsp:sp>
    <dsp:sp modelId="{4DA13084-55F1-44A6-86F4-7934B193D80D}">
      <dsp:nvSpPr>
        <dsp:cNvPr id="0" name=""/>
        <dsp:cNvSpPr/>
      </dsp:nvSpPr>
      <dsp:spPr>
        <a:xfrm>
          <a:off x="1261474" y="2618740"/>
          <a:ext cx="672181" cy="672181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7C3D6-152C-4316-9E93-78AEEE421C8C}">
      <dsp:nvSpPr>
        <dsp:cNvPr id="0" name=""/>
        <dsp:cNvSpPr/>
      </dsp:nvSpPr>
      <dsp:spPr>
        <a:xfrm rot="10800000">
          <a:off x="1607553" y="3491814"/>
          <a:ext cx="5675405" cy="672181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41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000" kern="1200" noProof="0" dirty="0">
              <a:solidFill>
                <a:schemeClr val="tx1"/>
              </a:solidFill>
            </a:rPr>
            <a:t>Projectes Sostenibilitat i transformació (FEDER PAI/ED</a:t>
          </a:r>
          <a:r>
            <a:rPr lang="ca-ES" sz="2000" kern="1200" noProof="0" dirty="0"/>
            <a:t>IL)</a:t>
          </a:r>
        </a:p>
      </dsp:txBody>
      <dsp:txXfrm rot="10800000">
        <a:off x="1775598" y="3491814"/>
        <a:ext cx="5507360" cy="672181"/>
      </dsp:txXfrm>
    </dsp:sp>
    <dsp:sp modelId="{4BD5160C-608C-4E28-B161-ABE2A180C080}">
      <dsp:nvSpPr>
        <dsp:cNvPr id="0" name=""/>
        <dsp:cNvSpPr/>
      </dsp:nvSpPr>
      <dsp:spPr>
        <a:xfrm>
          <a:off x="1261474" y="3491572"/>
          <a:ext cx="672181" cy="672181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3323B-881C-43C8-AC0C-62788B9791DB}" type="datetimeFigureOut">
              <a:rPr lang="ca-ES" smtClean="0"/>
              <a:t>25/11/2025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690A6-CCEF-41BF-840D-23BAD3645257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22120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47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47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05949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8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3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00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99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4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22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65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21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75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593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55" r:id="rId1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svg"/><Relationship Id="rId5" Type="http://schemas.openxmlformats.org/officeDocument/2006/relationships/image" Target="../media/image19.sv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9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8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 amt="74000"/>
          </a:blip>
          <a:srcRect b="15547"/>
          <a:stretch/>
        </p:blipFill>
        <p:spPr>
          <a:xfrm>
            <a:off x="-6" y="103517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3186700" y="2060134"/>
            <a:ext cx="7387200" cy="2790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ca-ES" sz="3600" b="1" dirty="0" smtClean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Audiència pública</a:t>
            </a:r>
          </a:p>
          <a:p>
            <a:r>
              <a:rPr lang="ca-ES" sz="3600" b="1" dirty="0" smtClean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PRESSUPOST I ORDENANCES FISCALS 2026</a:t>
            </a:r>
          </a:p>
          <a:p>
            <a:endParaRPr lang="ca-ES" sz="3600" b="1" dirty="0">
              <a:solidFill>
                <a:srgbClr val="60E3A9"/>
              </a:solidFill>
              <a:latin typeface="Inter"/>
              <a:sym typeface="Inter"/>
            </a:endParaRPr>
          </a:p>
          <a:p>
            <a:pPr algn="just"/>
            <a:r>
              <a:rPr lang="ca-ES" sz="2133" b="1" dirty="0" smtClean="0">
                <a:solidFill>
                  <a:srgbClr val="60E3A9"/>
                </a:solidFill>
                <a:latin typeface="Inter"/>
                <a:sym typeface="Inter"/>
              </a:rPr>
              <a:t>26 de novembre de </a:t>
            </a:r>
            <a:r>
              <a:rPr lang="ca-ES" sz="2133" b="1" dirty="0">
                <a:solidFill>
                  <a:srgbClr val="60E3A9"/>
                </a:solidFill>
                <a:latin typeface="Inter"/>
                <a:sym typeface="Inter"/>
              </a:rPr>
              <a:t>2025</a:t>
            </a:r>
          </a:p>
        </p:txBody>
      </p:sp>
      <p:sp>
        <p:nvSpPr>
          <p:cNvPr id="58" name="Google Shape;58;p13"/>
          <p:cNvSpPr/>
          <p:nvPr/>
        </p:nvSpPr>
        <p:spPr>
          <a:xfrm>
            <a:off x="2838433" y="2257317"/>
            <a:ext cx="98400" cy="1514400"/>
          </a:xfrm>
          <a:prstGeom prst="rect">
            <a:avLst/>
          </a:prstGeom>
          <a:solidFill>
            <a:srgbClr val="60E3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AD7C041C-E06F-4512-9662-13447C74C230}"/>
              </a:ext>
            </a:extLst>
          </p:cNvPr>
          <p:cNvGrpSpPr/>
          <p:nvPr/>
        </p:nvGrpSpPr>
        <p:grpSpPr>
          <a:xfrm>
            <a:off x="1682495" y="5898233"/>
            <a:ext cx="9353564" cy="959767"/>
            <a:chOff x="2128825" y="3894775"/>
            <a:chExt cx="7015173" cy="719825"/>
          </a:xfrm>
        </p:grpSpPr>
        <p:pic>
          <p:nvPicPr>
            <p:cNvPr id="57" name="Google Shape;57;p13"/>
            <p:cNvPicPr preferRelativeResize="0"/>
            <p:nvPr/>
          </p:nvPicPr>
          <p:blipFill rotWithShape="1">
            <a:blip r:embed="rId4">
              <a:alphaModFix/>
            </a:blip>
            <a:srcRect r="477"/>
            <a:stretch/>
          </p:blipFill>
          <p:spPr>
            <a:xfrm>
              <a:off x="2128825" y="3951100"/>
              <a:ext cx="7015173" cy="624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xmlns="" id="{E5D54116-4E47-4147-889B-DBA51AADD665}"/>
                </a:ext>
              </a:extLst>
            </p:cNvPr>
            <p:cNvSpPr txBox="1"/>
            <p:nvPr/>
          </p:nvSpPr>
          <p:spPr>
            <a:xfrm>
              <a:off x="4343400" y="4012442"/>
              <a:ext cx="3790667" cy="5627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a-ES" sz="1867" dirty="0"/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xmlns="" id="{1837DADD-8FB7-41EB-90F4-2D5A258DB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3711" y="3894775"/>
              <a:ext cx="1062700" cy="719825"/>
            </a:xfrm>
            <a:prstGeom prst="rect">
              <a:avLst/>
            </a:prstGeom>
          </p:spPr>
        </p:pic>
        <p:pic>
          <p:nvPicPr>
            <p:cNvPr id="1028" name="Picture 4" descr="logo Cartes de Servei">
              <a:extLst>
                <a:ext uri="{FF2B5EF4-FFF2-40B4-BE49-F238E27FC236}">
                  <a16:creationId xmlns:a16="http://schemas.microsoft.com/office/drawing/2014/main" xmlns="" id="{7497F331-8E0C-4675-8D9B-273F10CB6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387" y="4060127"/>
              <a:ext cx="977575" cy="405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478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18">
            <a:extLst>
              <a:ext uri="{FF2B5EF4-FFF2-40B4-BE49-F238E27FC236}">
                <a16:creationId xmlns:a16="http://schemas.microsoft.com/office/drawing/2014/main" xmlns="" id="{D25FC7B3-5C31-4F56-B4B7-FF7E8B785E02}"/>
              </a:ext>
            </a:extLst>
          </p:cNvPr>
          <p:cNvSpPr/>
          <p:nvPr/>
        </p:nvSpPr>
        <p:spPr>
          <a:xfrm>
            <a:off x="1524000" y="6671700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11;p18">
            <a:extLst>
              <a:ext uri="{FF2B5EF4-FFF2-40B4-BE49-F238E27FC236}">
                <a16:creationId xmlns:a16="http://schemas.microsoft.com/office/drawing/2014/main" xmlns="" id="{345592DD-E982-4E6A-A930-D7D3AC283626}"/>
              </a:ext>
            </a:extLst>
          </p:cNvPr>
          <p:cNvSpPr/>
          <p:nvPr/>
        </p:nvSpPr>
        <p:spPr>
          <a:xfrm>
            <a:off x="1524000" y="-6403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2" name="Rectángulo 23">
            <a:extLst>
              <a:ext uri="{FF2B5EF4-FFF2-40B4-BE49-F238E27FC236}">
                <a16:creationId xmlns="" xmlns:a16="http://schemas.microsoft.com/office/drawing/2014/main" id="{C75346B2-1583-42CF-9D64-6F7B6F8656DC}"/>
              </a:ext>
            </a:extLst>
          </p:cNvPr>
          <p:cNvSpPr/>
          <p:nvPr/>
        </p:nvSpPr>
        <p:spPr>
          <a:xfrm>
            <a:off x="10658820" y="63989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sp>
        <p:nvSpPr>
          <p:cNvPr id="21" name="Rectángulo 4">
            <a:extLst>
              <a:ext uri="{FF2B5EF4-FFF2-40B4-BE49-F238E27FC236}">
                <a16:creationId xmlns="" xmlns:a16="http://schemas.microsoft.com/office/drawing/2014/main" id="{53EB42BA-C741-4F9F-9F05-B24F9FCBAF23}"/>
              </a:ext>
            </a:extLst>
          </p:cNvPr>
          <p:cNvSpPr/>
          <p:nvPr/>
        </p:nvSpPr>
        <p:spPr>
          <a:xfrm>
            <a:off x="10811220" y="65513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pic>
        <p:nvPicPr>
          <p:cNvPr id="10" name="Imagen 5">
            <a:extLst>
              <a:ext uri="{FF2B5EF4-FFF2-40B4-BE49-F238E27FC236}">
                <a16:creationId xmlns="" xmlns:a16="http://schemas.microsoft.com/office/drawing/2014/main" id="{6ADC4285-79CA-496F-86EC-EAF73DEA4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261" y="159751"/>
            <a:ext cx="7181252" cy="6414271"/>
          </a:xfrm>
          <a:prstGeom prst="rect">
            <a:avLst/>
          </a:prstGeom>
        </p:spPr>
      </p:pic>
      <p:sp>
        <p:nvSpPr>
          <p:cNvPr id="11" name="Text 1">
            <a:extLst>
              <a:ext uri="{FF2B5EF4-FFF2-40B4-BE49-F238E27FC236}">
                <a16:creationId xmlns="" xmlns:a16="http://schemas.microsoft.com/office/drawing/2014/main" id="{0437281E-965F-45E2-9FD9-8FFB22F5A68C}"/>
              </a:ext>
            </a:extLst>
          </p:cNvPr>
          <p:cNvSpPr/>
          <p:nvPr/>
        </p:nvSpPr>
        <p:spPr>
          <a:xfrm>
            <a:off x="400049" y="903111"/>
            <a:ext cx="3455960" cy="99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ca-ES" sz="2300" b="1" dirty="0" smtClean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Els ingressos per habitants. La participació de tributs </a:t>
            </a:r>
          </a:p>
          <a:p>
            <a:pPr algn="ctr">
              <a:lnSpc>
                <a:spcPts val="2375"/>
              </a:lnSpc>
            </a:pPr>
            <a:r>
              <a:rPr lang="ca-ES" sz="2300" b="1" dirty="0" smtClean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de l'estat.</a:t>
            </a:r>
            <a:endParaRPr lang="ca-ES" sz="23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82659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18">
            <a:extLst>
              <a:ext uri="{FF2B5EF4-FFF2-40B4-BE49-F238E27FC236}">
                <a16:creationId xmlns:a16="http://schemas.microsoft.com/office/drawing/2014/main" xmlns="" id="{D25FC7B3-5C31-4F56-B4B7-FF7E8B785E02}"/>
              </a:ext>
            </a:extLst>
          </p:cNvPr>
          <p:cNvSpPr/>
          <p:nvPr/>
        </p:nvSpPr>
        <p:spPr>
          <a:xfrm>
            <a:off x="1524000" y="6671700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11;p18">
            <a:extLst>
              <a:ext uri="{FF2B5EF4-FFF2-40B4-BE49-F238E27FC236}">
                <a16:creationId xmlns:a16="http://schemas.microsoft.com/office/drawing/2014/main" xmlns="" id="{345592DD-E982-4E6A-A930-D7D3AC283626}"/>
              </a:ext>
            </a:extLst>
          </p:cNvPr>
          <p:cNvSpPr/>
          <p:nvPr/>
        </p:nvSpPr>
        <p:spPr>
          <a:xfrm>
            <a:off x="1524000" y="-6403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xmlns="" id="{98FB280F-B681-4D2B-987A-2F9E51FB7080}"/>
              </a:ext>
            </a:extLst>
          </p:cNvPr>
          <p:cNvGrpSpPr/>
          <p:nvPr/>
        </p:nvGrpSpPr>
        <p:grpSpPr>
          <a:xfrm>
            <a:off x="2438401" y="5840550"/>
            <a:ext cx="7512421" cy="787966"/>
            <a:chOff x="2128825" y="3894775"/>
            <a:chExt cx="7015173" cy="719825"/>
          </a:xfrm>
        </p:grpSpPr>
        <p:pic>
          <p:nvPicPr>
            <p:cNvPr id="14" name="Google Shape;57;p13">
              <a:extLst>
                <a:ext uri="{FF2B5EF4-FFF2-40B4-BE49-F238E27FC236}">
                  <a16:creationId xmlns:a16="http://schemas.microsoft.com/office/drawing/2014/main" xmlns="" id="{D18E0559-D200-4620-AB45-BCAD504259C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477"/>
            <a:stretch/>
          </p:blipFill>
          <p:spPr>
            <a:xfrm>
              <a:off x="2128825" y="3951100"/>
              <a:ext cx="7015173" cy="624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xmlns="" id="{8C0C8C62-9083-4F70-9A37-575ECECF2244}"/>
                </a:ext>
              </a:extLst>
            </p:cNvPr>
            <p:cNvSpPr txBox="1"/>
            <p:nvPr/>
          </p:nvSpPr>
          <p:spPr>
            <a:xfrm>
              <a:off x="4343400" y="4012442"/>
              <a:ext cx="3790667" cy="5627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a-ES" sz="1867" dirty="0"/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xmlns="" id="{F48918AA-1FEB-40B4-AE9F-2DA666449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3711" y="3894775"/>
              <a:ext cx="1062700" cy="719825"/>
            </a:xfrm>
            <a:prstGeom prst="rect">
              <a:avLst/>
            </a:prstGeom>
          </p:spPr>
        </p:pic>
        <p:pic>
          <p:nvPicPr>
            <p:cNvPr id="17" name="Picture 4" descr="logo Cartes de Servei">
              <a:extLst>
                <a:ext uri="{FF2B5EF4-FFF2-40B4-BE49-F238E27FC236}">
                  <a16:creationId xmlns:a16="http://schemas.microsoft.com/office/drawing/2014/main" xmlns="" id="{926587BB-AD1C-4364-A7E7-54F96C206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387" y="4060127"/>
              <a:ext cx="977575" cy="405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Rectángulo 23">
            <a:extLst>
              <a:ext uri="{FF2B5EF4-FFF2-40B4-BE49-F238E27FC236}">
                <a16:creationId xmlns="" xmlns:a16="http://schemas.microsoft.com/office/drawing/2014/main" id="{C75346B2-1583-42CF-9D64-6F7B6F8656DC}"/>
              </a:ext>
            </a:extLst>
          </p:cNvPr>
          <p:cNvSpPr/>
          <p:nvPr/>
        </p:nvSpPr>
        <p:spPr>
          <a:xfrm>
            <a:off x="10658820" y="63989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sp>
        <p:nvSpPr>
          <p:cNvPr id="21" name="Rectángulo 4">
            <a:extLst>
              <a:ext uri="{FF2B5EF4-FFF2-40B4-BE49-F238E27FC236}">
                <a16:creationId xmlns="" xmlns:a16="http://schemas.microsoft.com/office/drawing/2014/main" id="{53EB42BA-C741-4F9F-9F05-B24F9FCBAF23}"/>
              </a:ext>
            </a:extLst>
          </p:cNvPr>
          <p:cNvSpPr/>
          <p:nvPr/>
        </p:nvSpPr>
        <p:spPr>
          <a:xfrm>
            <a:off x="10811220" y="65513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pic>
        <p:nvPicPr>
          <p:cNvPr id="23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8197" y="1701404"/>
            <a:ext cx="3623189" cy="3623189"/>
          </a:xfrm>
          <a:prstGeom prst="rect">
            <a:avLst/>
          </a:prstGeom>
        </p:spPr>
      </p:pic>
      <p:pic>
        <p:nvPicPr>
          <p:cNvPr id="24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0597" y="1853804"/>
            <a:ext cx="3623189" cy="3623189"/>
          </a:xfrm>
          <a:prstGeom prst="rect">
            <a:avLst/>
          </a:prstGeom>
        </p:spPr>
      </p:pic>
      <p:sp>
        <p:nvSpPr>
          <p:cNvPr id="27" name="Text 0"/>
          <p:cNvSpPr/>
          <p:nvPr/>
        </p:nvSpPr>
        <p:spPr>
          <a:xfrm>
            <a:off x="631924" y="500261"/>
            <a:ext cx="3533775" cy="441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58"/>
              </a:lnSpc>
            </a:pPr>
            <a:r>
              <a:rPr lang="en-US" sz="3000" b="1" dirty="0">
                <a:solidFill>
                  <a:srgbClr val="1F1E1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Pressupost 2026</a:t>
            </a:r>
            <a:endParaRPr lang="en-US" sz="3000" b="1" dirty="0">
              <a:latin typeface="Arial Narrow" panose="020B0606020202030204" pitchFamily="34" charset="0"/>
            </a:endParaRPr>
          </a:p>
        </p:txBody>
      </p:sp>
      <p:sp>
        <p:nvSpPr>
          <p:cNvPr id="28" name="Text 1"/>
          <p:cNvSpPr/>
          <p:nvPr/>
        </p:nvSpPr>
        <p:spPr>
          <a:xfrm>
            <a:off x="631924" y="995660"/>
            <a:ext cx="6187778" cy="353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1F1E1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Ajuntament de Santa Coloma de Gramenet</a:t>
            </a:r>
            <a:endParaRPr lang="en-US" sz="2200" b="1" dirty="0">
              <a:latin typeface="Arial Narrow" panose="020B0606020202030204" pitchFamily="34" charset="0"/>
            </a:endParaRPr>
          </a:p>
        </p:txBody>
      </p:sp>
      <p:sp>
        <p:nvSpPr>
          <p:cNvPr id="18" name="Text 2"/>
          <p:cNvSpPr/>
          <p:nvPr/>
        </p:nvSpPr>
        <p:spPr>
          <a:xfrm>
            <a:off x="952692" y="3127326"/>
            <a:ext cx="4672906" cy="265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3300" dirty="0" err="1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En</a:t>
            </a:r>
            <a:r>
              <a:rPr lang="en-US" sz="3300" dirty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 </a:t>
            </a:r>
            <a:r>
              <a:rPr lang="en-US" sz="3300" dirty="0" err="1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què</a:t>
            </a:r>
            <a:r>
              <a:rPr lang="en-US" sz="3300" dirty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 </a:t>
            </a:r>
            <a:r>
              <a:rPr lang="en-US" sz="3300" dirty="0" err="1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i</a:t>
            </a:r>
            <a:r>
              <a:rPr lang="en-US" sz="3300" dirty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 per a </a:t>
            </a:r>
            <a:r>
              <a:rPr lang="en-US" sz="3300" dirty="0" err="1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què</a:t>
            </a:r>
            <a:r>
              <a:rPr lang="en-US" sz="3300" dirty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 </a:t>
            </a:r>
            <a:r>
              <a:rPr lang="en-US" sz="3300" dirty="0" err="1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gasta</a:t>
            </a:r>
            <a:r>
              <a:rPr lang="en-US" sz="3300" dirty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 </a:t>
            </a:r>
            <a:r>
              <a:rPr lang="en-US" sz="3300" dirty="0" err="1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l'Ajuntament</a:t>
            </a:r>
            <a:r>
              <a:rPr lang="en-US" sz="3300" dirty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?</a:t>
            </a:r>
            <a:endParaRPr lang="en-US" sz="33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72644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18">
            <a:extLst>
              <a:ext uri="{FF2B5EF4-FFF2-40B4-BE49-F238E27FC236}">
                <a16:creationId xmlns:a16="http://schemas.microsoft.com/office/drawing/2014/main" xmlns="" id="{D25FC7B3-5C31-4F56-B4B7-FF7E8B785E02}"/>
              </a:ext>
            </a:extLst>
          </p:cNvPr>
          <p:cNvSpPr/>
          <p:nvPr/>
        </p:nvSpPr>
        <p:spPr>
          <a:xfrm>
            <a:off x="1524000" y="6671700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11;p18">
            <a:extLst>
              <a:ext uri="{FF2B5EF4-FFF2-40B4-BE49-F238E27FC236}">
                <a16:creationId xmlns:a16="http://schemas.microsoft.com/office/drawing/2014/main" xmlns="" id="{345592DD-E982-4E6A-A930-D7D3AC283626}"/>
              </a:ext>
            </a:extLst>
          </p:cNvPr>
          <p:cNvSpPr/>
          <p:nvPr/>
        </p:nvSpPr>
        <p:spPr>
          <a:xfrm>
            <a:off x="1524000" y="-6403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2" name="Rectángulo 23">
            <a:extLst>
              <a:ext uri="{FF2B5EF4-FFF2-40B4-BE49-F238E27FC236}">
                <a16:creationId xmlns="" xmlns:a16="http://schemas.microsoft.com/office/drawing/2014/main" id="{C75346B2-1583-42CF-9D64-6F7B6F8656DC}"/>
              </a:ext>
            </a:extLst>
          </p:cNvPr>
          <p:cNvSpPr/>
          <p:nvPr/>
        </p:nvSpPr>
        <p:spPr>
          <a:xfrm>
            <a:off x="10658820" y="63989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sp>
        <p:nvSpPr>
          <p:cNvPr id="21" name="Rectángulo 4">
            <a:extLst>
              <a:ext uri="{FF2B5EF4-FFF2-40B4-BE49-F238E27FC236}">
                <a16:creationId xmlns="" xmlns:a16="http://schemas.microsoft.com/office/drawing/2014/main" id="{53EB42BA-C741-4F9F-9F05-B24F9FCBAF23}"/>
              </a:ext>
            </a:extLst>
          </p:cNvPr>
          <p:cNvSpPr/>
          <p:nvPr/>
        </p:nvSpPr>
        <p:spPr>
          <a:xfrm>
            <a:off x="10811220" y="65513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sp>
        <p:nvSpPr>
          <p:cNvPr id="11" name="Text 1">
            <a:extLst>
              <a:ext uri="{FF2B5EF4-FFF2-40B4-BE49-F238E27FC236}">
                <a16:creationId xmlns="" xmlns:a16="http://schemas.microsoft.com/office/drawing/2014/main" id="{0437281E-965F-45E2-9FD9-8FFB22F5A68C}"/>
              </a:ext>
            </a:extLst>
          </p:cNvPr>
          <p:cNvSpPr/>
          <p:nvPr/>
        </p:nvSpPr>
        <p:spPr>
          <a:xfrm>
            <a:off x="400049" y="903111"/>
            <a:ext cx="1834193" cy="2873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ca-ES" sz="2300" b="1" dirty="0" smtClean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En què gasta?</a:t>
            </a:r>
            <a:endParaRPr lang="ca-ES" sz="2300" b="1" dirty="0"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079" y="252698"/>
            <a:ext cx="8117007" cy="591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31267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18">
            <a:extLst>
              <a:ext uri="{FF2B5EF4-FFF2-40B4-BE49-F238E27FC236}">
                <a16:creationId xmlns:a16="http://schemas.microsoft.com/office/drawing/2014/main" xmlns="" id="{D25FC7B3-5C31-4F56-B4B7-FF7E8B785E02}"/>
              </a:ext>
            </a:extLst>
          </p:cNvPr>
          <p:cNvSpPr/>
          <p:nvPr/>
        </p:nvSpPr>
        <p:spPr>
          <a:xfrm>
            <a:off x="1524000" y="6671700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11;p18">
            <a:extLst>
              <a:ext uri="{FF2B5EF4-FFF2-40B4-BE49-F238E27FC236}">
                <a16:creationId xmlns:a16="http://schemas.microsoft.com/office/drawing/2014/main" xmlns="" id="{345592DD-E982-4E6A-A930-D7D3AC283626}"/>
              </a:ext>
            </a:extLst>
          </p:cNvPr>
          <p:cNvSpPr/>
          <p:nvPr/>
        </p:nvSpPr>
        <p:spPr>
          <a:xfrm>
            <a:off x="1524000" y="-6403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2" name="Rectángulo 23">
            <a:extLst>
              <a:ext uri="{FF2B5EF4-FFF2-40B4-BE49-F238E27FC236}">
                <a16:creationId xmlns="" xmlns:a16="http://schemas.microsoft.com/office/drawing/2014/main" id="{C75346B2-1583-42CF-9D64-6F7B6F8656DC}"/>
              </a:ext>
            </a:extLst>
          </p:cNvPr>
          <p:cNvSpPr/>
          <p:nvPr/>
        </p:nvSpPr>
        <p:spPr>
          <a:xfrm>
            <a:off x="10658820" y="63989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sp>
        <p:nvSpPr>
          <p:cNvPr id="21" name="Rectángulo 4">
            <a:extLst>
              <a:ext uri="{FF2B5EF4-FFF2-40B4-BE49-F238E27FC236}">
                <a16:creationId xmlns="" xmlns:a16="http://schemas.microsoft.com/office/drawing/2014/main" id="{53EB42BA-C741-4F9F-9F05-B24F9FCBAF23}"/>
              </a:ext>
            </a:extLst>
          </p:cNvPr>
          <p:cNvSpPr/>
          <p:nvPr/>
        </p:nvSpPr>
        <p:spPr>
          <a:xfrm>
            <a:off x="10811220" y="65513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pic>
        <p:nvPicPr>
          <p:cNvPr id="9" name="Imagen 3">
            <a:extLst>
              <a:ext uri="{FF2B5EF4-FFF2-40B4-BE49-F238E27FC236}">
                <a16:creationId xmlns="" xmlns:a16="http://schemas.microsoft.com/office/drawing/2014/main" id="{9DBB0C49-4611-455A-9EF6-F5888A62D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505" y="93002"/>
            <a:ext cx="7604495" cy="6458363"/>
          </a:xfrm>
          <a:prstGeom prst="rect">
            <a:avLst/>
          </a:prstGeom>
        </p:spPr>
      </p:pic>
      <p:sp>
        <p:nvSpPr>
          <p:cNvPr id="10" name="Text 1">
            <a:extLst>
              <a:ext uri="{FF2B5EF4-FFF2-40B4-BE49-F238E27FC236}">
                <a16:creationId xmlns="" xmlns:a16="http://schemas.microsoft.com/office/drawing/2014/main" id="{026369B0-B5E9-49EB-9000-2EC10C15ECCB}"/>
              </a:ext>
            </a:extLst>
          </p:cNvPr>
          <p:cNvSpPr/>
          <p:nvPr/>
        </p:nvSpPr>
        <p:spPr>
          <a:xfrm>
            <a:off x="423540" y="389485"/>
            <a:ext cx="2483562" cy="21208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ca-ES" sz="2300" b="1" dirty="0" smtClean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A quines polítiques </a:t>
            </a:r>
          </a:p>
          <a:p>
            <a:pPr>
              <a:lnSpc>
                <a:spcPts val="2375"/>
              </a:lnSpc>
            </a:pPr>
            <a:r>
              <a:rPr lang="ca-ES" sz="2300" b="1" dirty="0" smtClean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es destina </a:t>
            </a:r>
          </a:p>
          <a:p>
            <a:pPr>
              <a:lnSpc>
                <a:spcPts val="2375"/>
              </a:lnSpc>
            </a:pPr>
            <a:r>
              <a:rPr lang="ca-ES" sz="2300" b="1" dirty="0" smtClean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la major </a:t>
            </a:r>
          </a:p>
          <a:p>
            <a:pPr>
              <a:lnSpc>
                <a:spcPts val="2375"/>
              </a:lnSpc>
            </a:pPr>
            <a:r>
              <a:rPr lang="ca-ES" sz="2300" b="1" dirty="0" smtClean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part del pressupost  I/II</a:t>
            </a:r>
            <a:endParaRPr lang="ca-ES" sz="23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786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18">
            <a:extLst>
              <a:ext uri="{FF2B5EF4-FFF2-40B4-BE49-F238E27FC236}">
                <a16:creationId xmlns:a16="http://schemas.microsoft.com/office/drawing/2014/main" xmlns="" id="{D25FC7B3-5C31-4F56-B4B7-FF7E8B785E02}"/>
              </a:ext>
            </a:extLst>
          </p:cNvPr>
          <p:cNvSpPr/>
          <p:nvPr/>
        </p:nvSpPr>
        <p:spPr>
          <a:xfrm>
            <a:off x="1524000" y="6671700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11;p18">
            <a:extLst>
              <a:ext uri="{FF2B5EF4-FFF2-40B4-BE49-F238E27FC236}">
                <a16:creationId xmlns:a16="http://schemas.microsoft.com/office/drawing/2014/main" xmlns="" id="{345592DD-E982-4E6A-A930-D7D3AC283626}"/>
              </a:ext>
            </a:extLst>
          </p:cNvPr>
          <p:cNvSpPr/>
          <p:nvPr/>
        </p:nvSpPr>
        <p:spPr>
          <a:xfrm>
            <a:off x="1524000" y="-6403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2" name="Rectángulo 23">
            <a:extLst>
              <a:ext uri="{FF2B5EF4-FFF2-40B4-BE49-F238E27FC236}">
                <a16:creationId xmlns="" xmlns:a16="http://schemas.microsoft.com/office/drawing/2014/main" id="{C75346B2-1583-42CF-9D64-6F7B6F8656DC}"/>
              </a:ext>
            </a:extLst>
          </p:cNvPr>
          <p:cNvSpPr/>
          <p:nvPr/>
        </p:nvSpPr>
        <p:spPr>
          <a:xfrm>
            <a:off x="10658820" y="63989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sp>
        <p:nvSpPr>
          <p:cNvPr id="21" name="Rectángulo 4">
            <a:extLst>
              <a:ext uri="{FF2B5EF4-FFF2-40B4-BE49-F238E27FC236}">
                <a16:creationId xmlns="" xmlns:a16="http://schemas.microsoft.com/office/drawing/2014/main" id="{53EB42BA-C741-4F9F-9F05-B24F9FCBAF23}"/>
              </a:ext>
            </a:extLst>
          </p:cNvPr>
          <p:cNvSpPr/>
          <p:nvPr/>
        </p:nvSpPr>
        <p:spPr>
          <a:xfrm>
            <a:off x="10811220" y="65513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sp>
        <p:nvSpPr>
          <p:cNvPr id="8" name="Text 1">
            <a:extLst>
              <a:ext uri="{FF2B5EF4-FFF2-40B4-BE49-F238E27FC236}">
                <a16:creationId xmlns="" xmlns:a16="http://schemas.microsoft.com/office/drawing/2014/main" id="{026369B0-B5E9-49EB-9000-2EC10C15ECCB}"/>
              </a:ext>
            </a:extLst>
          </p:cNvPr>
          <p:cNvSpPr/>
          <p:nvPr/>
        </p:nvSpPr>
        <p:spPr>
          <a:xfrm>
            <a:off x="823640" y="398667"/>
            <a:ext cx="1841922" cy="2189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ca-ES" sz="2300" b="1" dirty="0" smtClean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A quines polítiques</a:t>
            </a:r>
          </a:p>
          <a:p>
            <a:pPr>
              <a:lnSpc>
                <a:spcPts val="2375"/>
              </a:lnSpc>
            </a:pPr>
            <a:r>
              <a:rPr lang="ca-ES" sz="2300" b="1" dirty="0" smtClean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es destina la major </a:t>
            </a:r>
          </a:p>
          <a:p>
            <a:pPr>
              <a:lnSpc>
                <a:spcPts val="2375"/>
              </a:lnSpc>
            </a:pPr>
            <a:r>
              <a:rPr lang="ca-ES" sz="2300" b="1" dirty="0" smtClean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part del pressupost -</a:t>
            </a:r>
            <a:r>
              <a:rPr lang="en-US" sz="2300" b="1" dirty="0" smtClean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 </a:t>
            </a:r>
            <a:r>
              <a:rPr lang="en-US" sz="2300" b="1" dirty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II</a:t>
            </a:r>
            <a:endParaRPr lang="en-US" sz="2300" b="1" dirty="0">
              <a:latin typeface="Arial Narrow" panose="020B0606020202030204" pitchFamily="34" charset="0"/>
            </a:endParaRPr>
          </a:p>
        </p:txBody>
      </p:sp>
      <p:pic>
        <p:nvPicPr>
          <p:cNvPr id="11" name="Imagen 3">
            <a:extLst>
              <a:ext uri="{FF2B5EF4-FFF2-40B4-BE49-F238E27FC236}">
                <a16:creationId xmlns="" xmlns:a16="http://schemas.microsoft.com/office/drawing/2014/main" id="{BFB92A02-1428-4D43-BF1E-40234CCAA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562" y="86747"/>
            <a:ext cx="8029473" cy="657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2491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18">
            <a:extLst>
              <a:ext uri="{FF2B5EF4-FFF2-40B4-BE49-F238E27FC236}">
                <a16:creationId xmlns:a16="http://schemas.microsoft.com/office/drawing/2014/main" xmlns="" id="{D25FC7B3-5C31-4F56-B4B7-FF7E8B785E02}"/>
              </a:ext>
            </a:extLst>
          </p:cNvPr>
          <p:cNvSpPr/>
          <p:nvPr/>
        </p:nvSpPr>
        <p:spPr>
          <a:xfrm>
            <a:off x="1524000" y="6671700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11;p18">
            <a:extLst>
              <a:ext uri="{FF2B5EF4-FFF2-40B4-BE49-F238E27FC236}">
                <a16:creationId xmlns:a16="http://schemas.microsoft.com/office/drawing/2014/main" xmlns="" id="{345592DD-E982-4E6A-A930-D7D3AC283626}"/>
              </a:ext>
            </a:extLst>
          </p:cNvPr>
          <p:cNvSpPr/>
          <p:nvPr/>
        </p:nvSpPr>
        <p:spPr>
          <a:xfrm>
            <a:off x="1524000" y="-6403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2" name="Rectángulo 23">
            <a:extLst>
              <a:ext uri="{FF2B5EF4-FFF2-40B4-BE49-F238E27FC236}">
                <a16:creationId xmlns="" xmlns:a16="http://schemas.microsoft.com/office/drawing/2014/main" id="{C75346B2-1583-42CF-9D64-6F7B6F8656DC}"/>
              </a:ext>
            </a:extLst>
          </p:cNvPr>
          <p:cNvSpPr/>
          <p:nvPr/>
        </p:nvSpPr>
        <p:spPr>
          <a:xfrm>
            <a:off x="10658820" y="63989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sp>
        <p:nvSpPr>
          <p:cNvPr id="21" name="Rectángulo 4">
            <a:extLst>
              <a:ext uri="{FF2B5EF4-FFF2-40B4-BE49-F238E27FC236}">
                <a16:creationId xmlns="" xmlns:a16="http://schemas.microsoft.com/office/drawing/2014/main" id="{53EB42BA-C741-4F9F-9F05-B24F9FCBAF23}"/>
              </a:ext>
            </a:extLst>
          </p:cNvPr>
          <p:cNvSpPr/>
          <p:nvPr/>
        </p:nvSpPr>
        <p:spPr>
          <a:xfrm>
            <a:off x="10811220" y="65513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sp>
        <p:nvSpPr>
          <p:cNvPr id="8" name="Text 1">
            <a:extLst>
              <a:ext uri="{FF2B5EF4-FFF2-40B4-BE49-F238E27FC236}">
                <a16:creationId xmlns="" xmlns:a16="http://schemas.microsoft.com/office/drawing/2014/main" id="{026369B0-B5E9-49EB-9000-2EC10C15ECCB}"/>
              </a:ext>
            </a:extLst>
          </p:cNvPr>
          <p:cNvSpPr/>
          <p:nvPr/>
        </p:nvSpPr>
        <p:spPr>
          <a:xfrm>
            <a:off x="823640" y="398667"/>
            <a:ext cx="1841922" cy="2189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ca-ES" sz="2300" b="1" dirty="0" smtClean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</a:rPr>
              <a:t>Les inversions:</a:t>
            </a:r>
          </a:p>
          <a:p>
            <a:pPr>
              <a:lnSpc>
                <a:spcPts val="2375"/>
              </a:lnSpc>
            </a:pPr>
            <a:r>
              <a:rPr lang="ca-ES" sz="2300" b="1" dirty="0" smtClean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</a:rPr>
              <a:t>Més de 50 milions en execució</a:t>
            </a:r>
            <a:endParaRPr lang="en-US" sz="23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15" name="Diagrama 3"/>
          <p:cNvGraphicFramePr/>
          <p:nvPr>
            <p:extLst>
              <p:ext uri="{D42A27DB-BD31-4B8C-83A1-F6EECF244321}">
                <p14:modId xmlns:p14="http://schemas.microsoft.com/office/powerpoint/2010/main" val="1545941114"/>
              </p:ext>
            </p:extLst>
          </p:nvPr>
        </p:nvGraphicFramePr>
        <p:xfrm>
          <a:off x="2391507" y="1345222"/>
          <a:ext cx="8534445" cy="4163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323253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18">
            <a:extLst>
              <a:ext uri="{FF2B5EF4-FFF2-40B4-BE49-F238E27FC236}">
                <a16:creationId xmlns:a16="http://schemas.microsoft.com/office/drawing/2014/main" xmlns="" id="{D25FC7B3-5C31-4F56-B4B7-FF7E8B785E02}"/>
              </a:ext>
            </a:extLst>
          </p:cNvPr>
          <p:cNvSpPr/>
          <p:nvPr/>
        </p:nvSpPr>
        <p:spPr>
          <a:xfrm>
            <a:off x="1524000" y="6671700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11;p18">
            <a:extLst>
              <a:ext uri="{FF2B5EF4-FFF2-40B4-BE49-F238E27FC236}">
                <a16:creationId xmlns:a16="http://schemas.microsoft.com/office/drawing/2014/main" xmlns="" id="{345592DD-E982-4E6A-A930-D7D3AC283626}"/>
              </a:ext>
            </a:extLst>
          </p:cNvPr>
          <p:cNvSpPr/>
          <p:nvPr/>
        </p:nvSpPr>
        <p:spPr>
          <a:xfrm>
            <a:off x="1524000" y="-6403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2" name="Rectángulo 23">
            <a:extLst>
              <a:ext uri="{FF2B5EF4-FFF2-40B4-BE49-F238E27FC236}">
                <a16:creationId xmlns="" xmlns:a16="http://schemas.microsoft.com/office/drawing/2014/main" id="{C75346B2-1583-42CF-9D64-6F7B6F8656DC}"/>
              </a:ext>
            </a:extLst>
          </p:cNvPr>
          <p:cNvSpPr/>
          <p:nvPr/>
        </p:nvSpPr>
        <p:spPr>
          <a:xfrm>
            <a:off x="10658820" y="63989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sp>
        <p:nvSpPr>
          <p:cNvPr id="21" name="Rectángulo 4">
            <a:extLst>
              <a:ext uri="{FF2B5EF4-FFF2-40B4-BE49-F238E27FC236}">
                <a16:creationId xmlns="" xmlns:a16="http://schemas.microsoft.com/office/drawing/2014/main" id="{53EB42BA-C741-4F9F-9F05-B24F9FCBAF23}"/>
              </a:ext>
            </a:extLst>
          </p:cNvPr>
          <p:cNvSpPr/>
          <p:nvPr/>
        </p:nvSpPr>
        <p:spPr>
          <a:xfrm>
            <a:off x="10811220" y="65513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sp>
        <p:nvSpPr>
          <p:cNvPr id="9" name="Text 1">
            <a:extLst>
              <a:ext uri="{FF2B5EF4-FFF2-40B4-BE49-F238E27FC236}">
                <a16:creationId xmlns="" xmlns:a16="http://schemas.microsoft.com/office/drawing/2014/main" id="{026369B0-B5E9-49EB-9000-2EC10C15ECCB}"/>
              </a:ext>
            </a:extLst>
          </p:cNvPr>
          <p:cNvSpPr/>
          <p:nvPr/>
        </p:nvSpPr>
        <p:spPr>
          <a:xfrm>
            <a:off x="823639" y="609823"/>
            <a:ext cx="9165749" cy="6068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75"/>
              </a:lnSpc>
            </a:pPr>
            <a:r>
              <a:rPr lang="ca-ES" sz="2300" b="1" dirty="0" smtClean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Les previsions dels ens </a:t>
            </a:r>
            <a:r>
              <a:rPr lang="ca-ES" sz="2300" b="1" dirty="0" err="1" smtClean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depenents</a:t>
            </a:r>
            <a:r>
              <a:rPr lang="ca-ES" sz="2300" b="1" dirty="0" smtClean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: el patronat I les societats municipals</a:t>
            </a:r>
            <a:endParaRPr lang="ca-ES" sz="2300" b="1" dirty="0">
              <a:latin typeface="Arial Narrow" panose="020B0606020202030204" pitchFamily="34" charset="0"/>
            </a:endParaRPr>
          </a:p>
        </p:txBody>
      </p:sp>
      <p:pic>
        <p:nvPicPr>
          <p:cNvPr id="10" name="Imagen 3">
            <a:extLst>
              <a:ext uri="{FF2B5EF4-FFF2-40B4-BE49-F238E27FC236}">
                <a16:creationId xmlns="" xmlns:a16="http://schemas.microsoft.com/office/drawing/2014/main" id="{96759F0B-1B81-483E-93D7-D853FA62D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682" y="1151995"/>
            <a:ext cx="9349862" cy="425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7622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18">
            <a:extLst>
              <a:ext uri="{FF2B5EF4-FFF2-40B4-BE49-F238E27FC236}">
                <a16:creationId xmlns:a16="http://schemas.microsoft.com/office/drawing/2014/main" xmlns="" id="{D25FC7B3-5C31-4F56-B4B7-FF7E8B785E02}"/>
              </a:ext>
            </a:extLst>
          </p:cNvPr>
          <p:cNvSpPr/>
          <p:nvPr/>
        </p:nvSpPr>
        <p:spPr>
          <a:xfrm>
            <a:off x="1524000" y="6671700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11;p18">
            <a:extLst>
              <a:ext uri="{FF2B5EF4-FFF2-40B4-BE49-F238E27FC236}">
                <a16:creationId xmlns:a16="http://schemas.microsoft.com/office/drawing/2014/main" xmlns="" id="{345592DD-E982-4E6A-A930-D7D3AC283626}"/>
              </a:ext>
            </a:extLst>
          </p:cNvPr>
          <p:cNvSpPr/>
          <p:nvPr/>
        </p:nvSpPr>
        <p:spPr>
          <a:xfrm>
            <a:off x="1524000" y="-6403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2" name="Rectángulo 23">
            <a:extLst>
              <a:ext uri="{FF2B5EF4-FFF2-40B4-BE49-F238E27FC236}">
                <a16:creationId xmlns="" xmlns:a16="http://schemas.microsoft.com/office/drawing/2014/main" id="{C75346B2-1583-42CF-9D64-6F7B6F8656DC}"/>
              </a:ext>
            </a:extLst>
          </p:cNvPr>
          <p:cNvSpPr/>
          <p:nvPr/>
        </p:nvSpPr>
        <p:spPr>
          <a:xfrm>
            <a:off x="10658820" y="63989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sp>
        <p:nvSpPr>
          <p:cNvPr id="21" name="Rectángulo 4">
            <a:extLst>
              <a:ext uri="{FF2B5EF4-FFF2-40B4-BE49-F238E27FC236}">
                <a16:creationId xmlns="" xmlns:a16="http://schemas.microsoft.com/office/drawing/2014/main" id="{53EB42BA-C741-4F9F-9F05-B24F9FCBAF23}"/>
              </a:ext>
            </a:extLst>
          </p:cNvPr>
          <p:cNvSpPr/>
          <p:nvPr/>
        </p:nvSpPr>
        <p:spPr>
          <a:xfrm>
            <a:off x="10811220" y="65513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793" y="184635"/>
            <a:ext cx="4088922" cy="6133383"/>
          </a:xfrm>
          <a:prstGeom prst="rect">
            <a:avLst/>
          </a:prstGeom>
        </p:spPr>
      </p:pic>
      <p:sp>
        <p:nvSpPr>
          <p:cNvPr id="11" name="Text 2"/>
          <p:cNvSpPr/>
          <p:nvPr/>
        </p:nvSpPr>
        <p:spPr>
          <a:xfrm>
            <a:off x="914399" y="3416060"/>
            <a:ext cx="5305245" cy="51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ca-ES" sz="3700" dirty="0" smtClean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Evolució del deute viu municipal</a:t>
            </a:r>
            <a:endParaRPr lang="ca-ES" sz="3700" dirty="0">
              <a:latin typeface="Arial Narrow" panose="020B0606020202030204" pitchFamily="34" charset="0"/>
            </a:endParaRPr>
          </a:p>
        </p:txBody>
      </p:sp>
      <p:sp>
        <p:nvSpPr>
          <p:cNvPr id="13" name="Text 0"/>
          <p:cNvSpPr/>
          <p:nvPr/>
        </p:nvSpPr>
        <p:spPr>
          <a:xfrm>
            <a:off x="631924" y="500261"/>
            <a:ext cx="3533775" cy="441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58"/>
              </a:lnSpc>
            </a:pPr>
            <a:r>
              <a:rPr lang="en-US" sz="2700" b="1" dirty="0">
                <a:solidFill>
                  <a:srgbClr val="1F1E1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Pressupost 2026</a:t>
            </a:r>
            <a:endParaRPr lang="en-US" sz="2700" b="1" dirty="0">
              <a:latin typeface="Arial Narrow" panose="020B0606020202030204" pitchFamily="34" charset="0"/>
            </a:endParaRPr>
          </a:p>
        </p:txBody>
      </p:sp>
      <p:sp>
        <p:nvSpPr>
          <p:cNvPr id="14" name="Text 1"/>
          <p:cNvSpPr/>
          <p:nvPr/>
        </p:nvSpPr>
        <p:spPr>
          <a:xfrm>
            <a:off x="631924" y="995660"/>
            <a:ext cx="6187778" cy="353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1F1E1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Ajuntament de Santa Coloma de Gramenet</a:t>
            </a:r>
            <a:endParaRPr lang="en-US" sz="2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7910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18">
            <a:extLst>
              <a:ext uri="{FF2B5EF4-FFF2-40B4-BE49-F238E27FC236}">
                <a16:creationId xmlns:a16="http://schemas.microsoft.com/office/drawing/2014/main" xmlns="" id="{D25FC7B3-5C31-4F56-B4B7-FF7E8B785E02}"/>
              </a:ext>
            </a:extLst>
          </p:cNvPr>
          <p:cNvSpPr/>
          <p:nvPr/>
        </p:nvSpPr>
        <p:spPr>
          <a:xfrm>
            <a:off x="1524000" y="6671700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11;p18">
            <a:extLst>
              <a:ext uri="{FF2B5EF4-FFF2-40B4-BE49-F238E27FC236}">
                <a16:creationId xmlns:a16="http://schemas.microsoft.com/office/drawing/2014/main" xmlns="" id="{345592DD-E982-4E6A-A930-D7D3AC283626}"/>
              </a:ext>
            </a:extLst>
          </p:cNvPr>
          <p:cNvSpPr/>
          <p:nvPr/>
        </p:nvSpPr>
        <p:spPr>
          <a:xfrm>
            <a:off x="1524000" y="-6403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2" name="Rectángulo 23">
            <a:extLst>
              <a:ext uri="{FF2B5EF4-FFF2-40B4-BE49-F238E27FC236}">
                <a16:creationId xmlns="" xmlns:a16="http://schemas.microsoft.com/office/drawing/2014/main" id="{C75346B2-1583-42CF-9D64-6F7B6F8656DC}"/>
              </a:ext>
            </a:extLst>
          </p:cNvPr>
          <p:cNvSpPr/>
          <p:nvPr/>
        </p:nvSpPr>
        <p:spPr>
          <a:xfrm>
            <a:off x="10658820" y="63989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sp>
        <p:nvSpPr>
          <p:cNvPr id="21" name="Rectángulo 4">
            <a:extLst>
              <a:ext uri="{FF2B5EF4-FFF2-40B4-BE49-F238E27FC236}">
                <a16:creationId xmlns="" xmlns:a16="http://schemas.microsoft.com/office/drawing/2014/main" id="{53EB42BA-C741-4F9F-9F05-B24F9FCBAF23}"/>
              </a:ext>
            </a:extLst>
          </p:cNvPr>
          <p:cNvSpPr/>
          <p:nvPr/>
        </p:nvSpPr>
        <p:spPr>
          <a:xfrm>
            <a:off x="10811220" y="65513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pic>
        <p:nvPicPr>
          <p:cNvPr id="8" name="Imagen 3">
            <a:extLst>
              <a:ext uri="{FF2B5EF4-FFF2-40B4-BE49-F238E27FC236}">
                <a16:creationId xmlns="" xmlns:a16="http://schemas.microsoft.com/office/drawing/2014/main" id="{305C3A33-7AAB-45E4-B6AA-D5D6D49D4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426" y="1595403"/>
            <a:ext cx="8177842" cy="4803562"/>
          </a:xfrm>
          <a:prstGeom prst="rect">
            <a:avLst/>
          </a:prstGeom>
        </p:spPr>
      </p:pic>
      <p:sp>
        <p:nvSpPr>
          <p:cNvPr id="11" name="Text 1">
            <a:extLst>
              <a:ext uri="{FF2B5EF4-FFF2-40B4-BE49-F238E27FC236}">
                <a16:creationId xmlns="" xmlns:a16="http://schemas.microsoft.com/office/drawing/2014/main" id="{026369B0-B5E9-49EB-9000-2EC10C15ECCB}"/>
              </a:ext>
            </a:extLst>
          </p:cNvPr>
          <p:cNvSpPr/>
          <p:nvPr/>
        </p:nvSpPr>
        <p:spPr>
          <a:xfrm>
            <a:off x="1524000" y="466812"/>
            <a:ext cx="7590110" cy="6068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75"/>
              </a:lnSpc>
            </a:pPr>
            <a:r>
              <a:rPr lang="ca-ES" sz="2300" b="1" dirty="0" smtClean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Evolució del deute municipal als últims anys</a:t>
            </a:r>
            <a:endParaRPr lang="ca-ES" sz="23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243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;p18">
            <a:extLst>
              <a:ext uri="{FF2B5EF4-FFF2-40B4-BE49-F238E27FC236}">
                <a16:creationId xmlns:a16="http://schemas.microsoft.com/office/drawing/2014/main" xmlns="" id="{40E0BBDE-C4FB-4270-8880-38CBF53167C5}"/>
              </a:ext>
            </a:extLst>
          </p:cNvPr>
          <p:cNvSpPr/>
          <p:nvPr/>
        </p:nvSpPr>
        <p:spPr>
          <a:xfrm>
            <a:off x="1524000" y="6671700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1086CB37-7AD2-4A7C-9C25-9C534E507A8E}"/>
              </a:ext>
            </a:extLst>
          </p:cNvPr>
          <p:cNvGrpSpPr/>
          <p:nvPr/>
        </p:nvGrpSpPr>
        <p:grpSpPr>
          <a:xfrm>
            <a:off x="3157526" y="5977886"/>
            <a:ext cx="7015173" cy="719825"/>
            <a:chOff x="2128825" y="3894775"/>
            <a:chExt cx="7015173" cy="719825"/>
          </a:xfrm>
        </p:grpSpPr>
        <p:pic>
          <p:nvPicPr>
            <p:cNvPr id="6" name="Google Shape;57;p13">
              <a:extLst>
                <a:ext uri="{FF2B5EF4-FFF2-40B4-BE49-F238E27FC236}">
                  <a16:creationId xmlns:a16="http://schemas.microsoft.com/office/drawing/2014/main" xmlns="" id="{C1B2C500-BDD8-4A29-B8A4-96B1C6EE3510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477"/>
            <a:stretch/>
          </p:blipFill>
          <p:spPr>
            <a:xfrm>
              <a:off x="2128825" y="3951100"/>
              <a:ext cx="7015173" cy="624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xmlns="" id="{30E54228-8576-40DC-9743-368A16A1EFF1}"/>
                </a:ext>
              </a:extLst>
            </p:cNvPr>
            <p:cNvSpPr txBox="1"/>
            <p:nvPr/>
          </p:nvSpPr>
          <p:spPr>
            <a:xfrm>
              <a:off x="4305299" y="4012442"/>
              <a:ext cx="3828767" cy="5627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a-ES" dirty="0"/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xmlns="" id="{01C3AD45-FBBC-42AC-8777-A66C3A5EA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3711" y="3894775"/>
              <a:ext cx="1062700" cy="719825"/>
            </a:xfrm>
            <a:prstGeom prst="rect">
              <a:avLst/>
            </a:prstGeom>
          </p:spPr>
        </p:pic>
        <p:pic>
          <p:nvPicPr>
            <p:cNvPr id="9" name="Picture 4" descr="logo Cartes de Servei">
              <a:extLst>
                <a:ext uri="{FF2B5EF4-FFF2-40B4-BE49-F238E27FC236}">
                  <a16:creationId xmlns:a16="http://schemas.microsoft.com/office/drawing/2014/main" xmlns="" id="{3FBDA2AD-9D00-4D02-B7B4-6807B9B429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387" y="4060127"/>
              <a:ext cx="977575" cy="405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Google Shape;111;p18">
            <a:extLst>
              <a:ext uri="{FF2B5EF4-FFF2-40B4-BE49-F238E27FC236}">
                <a16:creationId xmlns:a16="http://schemas.microsoft.com/office/drawing/2014/main" xmlns="" id="{B018EB0A-C96B-48A4-9195-FE2A07A8CE71}"/>
              </a:ext>
            </a:extLst>
          </p:cNvPr>
          <p:cNvSpPr/>
          <p:nvPr/>
        </p:nvSpPr>
        <p:spPr>
          <a:xfrm>
            <a:off x="1524000" y="0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Text 0"/>
          <p:cNvSpPr/>
          <p:nvPr/>
        </p:nvSpPr>
        <p:spPr>
          <a:xfrm>
            <a:off x="631924" y="965795"/>
            <a:ext cx="7632182" cy="519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83"/>
              </a:lnSpc>
            </a:pPr>
            <a:r>
              <a:rPr lang="en-US" sz="3200" b="1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Resum General del </a:t>
            </a:r>
            <a:r>
              <a:rPr lang="en-US" sz="3200" b="1" dirty="0" err="1" smtClean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Pressupost</a:t>
            </a:r>
            <a:r>
              <a:rPr lang="en-US" sz="3200" b="1" dirty="0" smtClean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 2026</a:t>
            </a:r>
            <a:endParaRPr lang="en-US" sz="3200" b="1" dirty="0"/>
          </a:p>
        </p:txBody>
      </p:sp>
      <p:sp>
        <p:nvSpPr>
          <p:cNvPr id="21" name="Text 1"/>
          <p:cNvSpPr/>
          <p:nvPr/>
        </p:nvSpPr>
        <p:spPr>
          <a:xfrm>
            <a:off x="631924" y="1801317"/>
            <a:ext cx="10928152" cy="505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El pressupost municipal per a l'exercici 2026 estableix les bases per garantir la continuïtat dels serveis públics essencials, reforçar l'atenció social a la ciutadania i mantenir la sostenibilitat financera del municipi en un context econòmic de transició.</a:t>
            </a:r>
            <a:endParaRPr lang="en-US" sz="1200" dirty="0"/>
          </a:p>
        </p:txBody>
      </p:sp>
      <p:sp>
        <p:nvSpPr>
          <p:cNvPr id="23" name="Shape 2"/>
          <p:cNvSpPr/>
          <p:nvPr/>
        </p:nvSpPr>
        <p:spPr>
          <a:xfrm>
            <a:off x="631923" y="2430899"/>
            <a:ext cx="5385098" cy="1283295"/>
          </a:xfrm>
          <a:prstGeom prst="roundRect">
            <a:avLst>
              <a:gd name="adj" fmla="val 5171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24" name="Text 3"/>
          <p:cNvSpPr/>
          <p:nvPr/>
        </p:nvSpPr>
        <p:spPr>
          <a:xfrm>
            <a:off x="796231" y="2648744"/>
            <a:ext cx="2432546" cy="259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Pressupost Consolidat</a:t>
            </a:r>
            <a:endParaRPr lang="en-US" sz="1600" dirty="0"/>
          </a:p>
        </p:txBody>
      </p:sp>
      <p:sp>
        <p:nvSpPr>
          <p:cNvPr id="25" name="Text 4"/>
          <p:cNvSpPr/>
          <p:nvPr/>
        </p:nvSpPr>
        <p:spPr>
          <a:xfrm>
            <a:off x="796231" y="3003253"/>
            <a:ext cx="5056485" cy="252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2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169,4 M€</a:t>
            </a:r>
            <a:endParaRPr lang="en-US" sz="1200" dirty="0"/>
          </a:p>
        </p:txBody>
      </p:sp>
      <p:sp>
        <p:nvSpPr>
          <p:cNvPr id="26" name="Text 5"/>
          <p:cNvSpPr/>
          <p:nvPr/>
        </p:nvSpPr>
        <p:spPr>
          <a:xfrm>
            <a:off x="796231" y="3350717"/>
            <a:ext cx="5056485" cy="252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Inclou totes les entitats municipals</a:t>
            </a:r>
            <a:endParaRPr lang="en-US" sz="1200" dirty="0"/>
          </a:p>
        </p:txBody>
      </p:sp>
      <p:sp>
        <p:nvSpPr>
          <p:cNvPr id="27" name="Shape 6"/>
          <p:cNvSpPr/>
          <p:nvPr/>
        </p:nvSpPr>
        <p:spPr>
          <a:xfrm>
            <a:off x="6174978" y="2484438"/>
            <a:ext cx="5385098" cy="1283295"/>
          </a:xfrm>
          <a:prstGeom prst="roundRect">
            <a:avLst>
              <a:gd name="adj" fmla="val 5171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28" name="Text 7"/>
          <p:cNvSpPr/>
          <p:nvPr/>
        </p:nvSpPr>
        <p:spPr>
          <a:xfrm>
            <a:off x="6339284" y="2648744"/>
            <a:ext cx="2306043" cy="259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Pressupost Municipal</a:t>
            </a:r>
            <a:endParaRPr lang="en-US" sz="1600" dirty="0"/>
          </a:p>
        </p:txBody>
      </p:sp>
      <p:sp>
        <p:nvSpPr>
          <p:cNvPr id="29" name="Text 8"/>
          <p:cNvSpPr/>
          <p:nvPr/>
        </p:nvSpPr>
        <p:spPr>
          <a:xfrm>
            <a:off x="6339284" y="3003253"/>
            <a:ext cx="5056485" cy="252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2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153,1 M€</a:t>
            </a:r>
            <a:endParaRPr lang="en-US" sz="1200" dirty="0"/>
          </a:p>
        </p:txBody>
      </p:sp>
      <p:sp>
        <p:nvSpPr>
          <p:cNvPr id="30" name="Text 9"/>
          <p:cNvSpPr/>
          <p:nvPr/>
        </p:nvSpPr>
        <p:spPr>
          <a:xfrm>
            <a:off x="6339284" y="3350717"/>
            <a:ext cx="5056485" cy="252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Gestió directa de l'Ajuntament</a:t>
            </a:r>
            <a:endParaRPr lang="en-US" sz="1200" dirty="0"/>
          </a:p>
        </p:txBody>
      </p:sp>
      <p:sp>
        <p:nvSpPr>
          <p:cNvPr id="31" name="Shape 10"/>
          <p:cNvSpPr/>
          <p:nvPr/>
        </p:nvSpPr>
        <p:spPr>
          <a:xfrm>
            <a:off x="631924" y="3925689"/>
            <a:ext cx="5385098" cy="1283295"/>
          </a:xfrm>
          <a:prstGeom prst="roundRect">
            <a:avLst>
              <a:gd name="adj" fmla="val 5171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32" name="Text 11"/>
          <p:cNvSpPr/>
          <p:nvPr/>
        </p:nvSpPr>
        <p:spPr>
          <a:xfrm>
            <a:off x="796231" y="4089995"/>
            <a:ext cx="2420739" cy="259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Equilibri Pressupostari</a:t>
            </a:r>
            <a:endParaRPr lang="en-US" sz="1600" dirty="0"/>
          </a:p>
        </p:txBody>
      </p:sp>
      <p:sp>
        <p:nvSpPr>
          <p:cNvPr id="33" name="Text 12"/>
          <p:cNvSpPr/>
          <p:nvPr/>
        </p:nvSpPr>
        <p:spPr>
          <a:xfrm>
            <a:off x="796231" y="4444504"/>
            <a:ext cx="5056485" cy="252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2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Anivellat</a:t>
            </a:r>
            <a:endParaRPr lang="en-US" sz="1200" dirty="0"/>
          </a:p>
        </p:txBody>
      </p:sp>
      <p:sp>
        <p:nvSpPr>
          <p:cNvPr id="34" name="Text 13"/>
          <p:cNvSpPr/>
          <p:nvPr/>
        </p:nvSpPr>
        <p:spPr>
          <a:xfrm>
            <a:off x="796231" y="4791968"/>
            <a:ext cx="5056485" cy="252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Ingressos = Despeses</a:t>
            </a:r>
            <a:endParaRPr lang="en-US" sz="1200" dirty="0"/>
          </a:p>
        </p:txBody>
      </p:sp>
      <p:sp>
        <p:nvSpPr>
          <p:cNvPr id="35" name="Shape 14"/>
          <p:cNvSpPr/>
          <p:nvPr/>
        </p:nvSpPr>
        <p:spPr>
          <a:xfrm>
            <a:off x="6174978" y="3925689"/>
            <a:ext cx="5385098" cy="1283295"/>
          </a:xfrm>
          <a:prstGeom prst="roundRect">
            <a:avLst>
              <a:gd name="adj" fmla="val 5171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36" name="Text 15"/>
          <p:cNvSpPr/>
          <p:nvPr/>
        </p:nvSpPr>
        <p:spPr>
          <a:xfrm>
            <a:off x="6339285" y="4089995"/>
            <a:ext cx="2410519" cy="259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Compliment Normatiu</a:t>
            </a:r>
            <a:endParaRPr lang="en-US" sz="1600" dirty="0"/>
          </a:p>
        </p:txBody>
      </p:sp>
      <p:sp>
        <p:nvSpPr>
          <p:cNvPr id="37" name="Text 16"/>
          <p:cNvSpPr/>
          <p:nvPr/>
        </p:nvSpPr>
        <p:spPr>
          <a:xfrm>
            <a:off x="6339284" y="4444504"/>
            <a:ext cx="5056485" cy="252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2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100%</a:t>
            </a:r>
            <a:endParaRPr lang="en-US" sz="1200" dirty="0"/>
          </a:p>
        </p:txBody>
      </p:sp>
      <p:sp>
        <p:nvSpPr>
          <p:cNvPr id="38" name="Text 17"/>
          <p:cNvSpPr/>
          <p:nvPr/>
        </p:nvSpPr>
        <p:spPr>
          <a:xfrm>
            <a:off x="6339284" y="4791968"/>
            <a:ext cx="5056485" cy="252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Estabilitat i sostenibilitat financera</a:t>
            </a:r>
            <a:endParaRPr lang="en-US" sz="1200" dirty="0"/>
          </a:p>
        </p:txBody>
      </p:sp>
      <p:sp>
        <p:nvSpPr>
          <p:cNvPr id="39" name="Text 18"/>
          <p:cNvSpPr/>
          <p:nvPr/>
        </p:nvSpPr>
        <p:spPr>
          <a:xfrm>
            <a:off x="631924" y="5386685"/>
            <a:ext cx="10928152" cy="505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Aquest pressupost respecta els principis d'estabilitat pressupostària i sostenibilitat financera establerts per la normativa vigent, assegurant una gestió responsable dels recursos públics.</a:t>
            </a:r>
            <a:endParaRPr lang="en-US" sz="1200" dirty="0"/>
          </a:p>
        </p:txBody>
      </p:sp>
      <p:pic>
        <p:nvPicPr>
          <p:cNvPr id="40" name="Image 1" descr="preencoded.png">
            <a:extLst>
              <a:ext uri="{FF2B5EF4-FFF2-40B4-BE49-F238E27FC236}">
                <a16:creationId xmlns="" xmlns:a16="http://schemas.microsoft.com/office/drawing/2014/main" id="{9FF40A5C-3E72-46C8-BB51-439EA0C50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5111" y="6240087"/>
            <a:ext cx="1569748" cy="5697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825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18">
            <a:extLst>
              <a:ext uri="{FF2B5EF4-FFF2-40B4-BE49-F238E27FC236}">
                <a16:creationId xmlns:a16="http://schemas.microsoft.com/office/drawing/2014/main" xmlns="" id="{D25FC7B3-5C31-4F56-B4B7-FF7E8B785E02}"/>
              </a:ext>
            </a:extLst>
          </p:cNvPr>
          <p:cNvSpPr/>
          <p:nvPr/>
        </p:nvSpPr>
        <p:spPr>
          <a:xfrm>
            <a:off x="1524000" y="6671700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11;p18">
            <a:extLst>
              <a:ext uri="{FF2B5EF4-FFF2-40B4-BE49-F238E27FC236}">
                <a16:creationId xmlns:a16="http://schemas.microsoft.com/office/drawing/2014/main" xmlns="" id="{345592DD-E982-4E6A-A930-D7D3AC283626}"/>
              </a:ext>
            </a:extLst>
          </p:cNvPr>
          <p:cNvSpPr/>
          <p:nvPr/>
        </p:nvSpPr>
        <p:spPr>
          <a:xfrm>
            <a:off x="1524000" y="-6403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xmlns="" id="{98FB280F-B681-4D2B-987A-2F9E51FB7080}"/>
              </a:ext>
            </a:extLst>
          </p:cNvPr>
          <p:cNvGrpSpPr/>
          <p:nvPr/>
        </p:nvGrpSpPr>
        <p:grpSpPr>
          <a:xfrm>
            <a:off x="2438401" y="5840550"/>
            <a:ext cx="7512421" cy="787966"/>
            <a:chOff x="2128825" y="3894775"/>
            <a:chExt cx="7015173" cy="719825"/>
          </a:xfrm>
        </p:grpSpPr>
        <p:pic>
          <p:nvPicPr>
            <p:cNvPr id="14" name="Google Shape;57;p13">
              <a:extLst>
                <a:ext uri="{FF2B5EF4-FFF2-40B4-BE49-F238E27FC236}">
                  <a16:creationId xmlns:a16="http://schemas.microsoft.com/office/drawing/2014/main" xmlns="" id="{D18E0559-D200-4620-AB45-BCAD504259C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477"/>
            <a:stretch/>
          </p:blipFill>
          <p:spPr>
            <a:xfrm>
              <a:off x="2128825" y="3951100"/>
              <a:ext cx="7015173" cy="624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xmlns="" id="{8C0C8C62-9083-4F70-9A37-575ECECF2244}"/>
                </a:ext>
              </a:extLst>
            </p:cNvPr>
            <p:cNvSpPr txBox="1"/>
            <p:nvPr/>
          </p:nvSpPr>
          <p:spPr>
            <a:xfrm>
              <a:off x="4343400" y="4012442"/>
              <a:ext cx="3790667" cy="5627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a-ES" sz="1867" dirty="0"/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xmlns="" id="{F48918AA-1FEB-40B4-AE9F-2DA666449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3711" y="3894775"/>
              <a:ext cx="1062700" cy="719825"/>
            </a:xfrm>
            <a:prstGeom prst="rect">
              <a:avLst/>
            </a:prstGeom>
          </p:spPr>
        </p:pic>
        <p:pic>
          <p:nvPicPr>
            <p:cNvPr id="17" name="Picture 4" descr="logo Cartes de Servei">
              <a:extLst>
                <a:ext uri="{FF2B5EF4-FFF2-40B4-BE49-F238E27FC236}">
                  <a16:creationId xmlns:a16="http://schemas.microsoft.com/office/drawing/2014/main" xmlns="" id="{926587BB-AD1C-4364-A7E7-54F96C206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387" y="4060127"/>
              <a:ext cx="977575" cy="405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 0"/>
          <p:cNvSpPr/>
          <p:nvPr/>
        </p:nvSpPr>
        <p:spPr>
          <a:xfrm>
            <a:off x="3543746" y="815877"/>
            <a:ext cx="4624189" cy="519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83"/>
              </a:lnSpc>
            </a:pPr>
            <a:r>
              <a:rPr lang="en-US" sz="3700" b="1" dirty="0">
                <a:solidFill>
                  <a:srgbClr val="1F1E1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El Pressupost municipal</a:t>
            </a:r>
            <a:endParaRPr lang="en-US" sz="3700" b="1" dirty="0">
              <a:latin typeface="Arial Narrow" panose="020B0606020202030204" pitchFamily="34" charset="0"/>
            </a:endParaRPr>
          </a:p>
        </p:txBody>
      </p:sp>
      <p:sp>
        <p:nvSpPr>
          <p:cNvPr id="31" name="Shape 1"/>
          <p:cNvSpPr/>
          <p:nvPr/>
        </p:nvSpPr>
        <p:spPr>
          <a:xfrm>
            <a:off x="598140" y="1376263"/>
            <a:ext cx="5385098" cy="2125068"/>
          </a:xfrm>
          <a:prstGeom prst="roundRect">
            <a:avLst>
              <a:gd name="adj" fmla="val 3122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  <p:txBody>
          <a:bodyPr lIns="76197" tIns="38098" rIns="76197" bIns="38098"/>
          <a:lstStyle/>
          <a:p>
            <a:endParaRPr lang="ca-ES" dirty="0"/>
          </a:p>
        </p:txBody>
      </p:sp>
      <p:sp>
        <p:nvSpPr>
          <p:cNvPr id="32" name="Shape 2"/>
          <p:cNvSpPr/>
          <p:nvPr/>
        </p:nvSpPr>
        <p:spPr>
          <a:xfrm>
            <a:off x="796231" y="1806972"/>
            <a:ext cx="473869" cy="473869"/>
          </a:xfrm>
          <a:prstGeom prst="roundRect">
            <a:avLst>
              <a:gd name="adj" fmla="val 16078780"/>
            </a:avLst>
          </a:prstGeom>
          <a:solidFill>
            <a:srgbClr val="DA1B2E"/>
          </a:solidFill>
          <a:ln/>
        </p:spPr>
      </p:sp>
      <p:sp>
        <p:nvSpPr>
          <p:cNvPr id="34" name="Text 3"/>
          <p:cNvSpPr/>
          <p:nvPr/>
        </p:nvSpPr>
        <p:spPr>
          <a:xfrm>
            <a:off x="796231" y="2438797"/>
            <a:ext cx="2494458" cy="3117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Bold" pitchFamily="2" charset="0"/>
              </a:rPr>
              <a:t>Què és?</a:t>
            </a:r>
            <a:endParaRPr lang="en-US" sz="2000" dirty="0">
              <a:latin typeface="Arial Black" panose="020B0A04020102020204" pitchFamily="34" charset="0"/>
              <a:cs typeface="Sora SemiBold" pitchFamily="2" charset="0"/>
            </a:endParaRPr>
          </a:p>
        </p:txBody>
      </p:sp>
      <p:sp>
        <p:nvSpPr>
          <p:cNvPr id="35" name="Text 4"/>
          <p:cNvSpPr/>
          <p:nvPr/>
        </p:nvSpPr>
        <p:spPr>
          <a:xfrm>
            <a:off x="796231" y="2845296"/>
            <a:ext cx="5056485" cy="758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200" dirty="0">
                <a:solidFill>
                  <a:srgbClr val="3B3535"/>
                </a:solidFill>
                <a:latin typeface="Arial" panose="020B0604020202020204" pitchFamily="34" charset="0"/>
                <a:ea typeface="Sora Light" pitchFamily="34" charset="-122"/>
                <a:cs typeface="Arial" panose="020B0604020202020204" pitchFamily="34" charset="0"/>
              </a:rPr>
              <a:t>És un instrument de planificació econòmica de l'entitat local que permet administrar i gestionar els recursos perseguint uns objectius polítics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hape 5"/>
          <p:cNvSpPr/>
          <p:nvPr/>
        </p:nvSpPr>
        <p:spPr>
          <a:xfrm>
            <a:off x="6149978" y="1380314"/>
            <a:ext cx="5385098" cy="2125068"/>
          </a:xfrm>
          <a:prstGeom prst="roundRect">
            <a:avLst>
              <a:gd name="adj" fmla="val 3122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37" name="Shape 6"/>
          <p:cNvSpPr/>
          <p:nvPr/>
        </p:nvSpPr>
        <p:spPr>
          <a:xfrm>
            <a:off x="6339285" y="1806972"/>
            <a:ext cx="473869" cy="473869"/>
          </a:xfrm>
          <a:prstGeom prst="roundRect">
            <a:avLst>
              <a:gd name="adj" fmla="val 16078780"/>
            </a:avLst>
          </a:prstGeom>
          <a:solidFill>
            <a:srgbClr val="DA1B2E"/>
          </a:solidFill>
          <a:ln/>
        </p:spPr>
      </p:sp>
      <p:sp>
        <p:nvSpPr>
          <p:cNvPr id="39" name="Text 7"/>
          <p:cNvSpPr/>
          <p:nvPr/>
        </p:nvSpPr>
        <p:spPr>
          <a:xfrm>
            <a:off x="6339284" y="2438797"/>
            <a:ext cx="3657303" cy="3117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Bold" pitchFamily="2" charset="0"/>
              </a:rPr>
              <a:t>Quina informació hi trobem?</a:t>
            </a:r>
            <a:endParaRPr lang="en-US" sz="2000" dirty="0">
              <a:latin typeface="Arial Black" panose="020B0A04020102020204" pitchFamily="34" charset="0"/>
              <a:cs typeface="Sora SemiBold" pitchFamily="2" charset="0"/>
            </a:endParaRPr>
          </a:p>
        </p:txBody>
      </p:sp>
      <p:sp>
        <p:nvSpPr>
          <p:cNvPr id="40" name="Text 8"/>
          <p:cNvSpPr/>
          <p:nvPr/>
        </p:nvSpPr>
        <p:spPr>
          <a:xfrm>
            <a:off x="6339284" y="2845296"/>
            <a:ext cx="5056485" cy="252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1958"/>
              </a:lnSpc>
              <a:buSzPct val="100000"/>
              <a:buChar char="•"/>
            </a:pPr>
            <a:r>
              <a:rPr lang="en-US" sz="1200" dirty="0">
                <a:solidFill>
                  <a:srgbClr val="3B3535"/>
                </a:solidFill>
                <a:latin typeface="Arial" panose="020B0604020202020204" pitchFamily="34" charset="0"/>
                <a:ea typeface="Sora Light" pitchFamily="34" charset="-122"/>
                <a:cs typeface="Arial" panose="020B0604020202020204" pitchFamily="34" charset="0"/>
              </a:rPr>
              <a:t>Quant ingressarà l'Ajuntament i en concepte de què?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 9"/>
          <p:cNvSpPr/>
          <p:nvPr/>
        </p:nvSpPr>
        <p:spPr>
          <a:xfrm>
            <a:off x="6339284" y="3153271"/>
            <a:ext cx="5056485" cy="252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1958"/>
              </a:lnSpc>
              <a:buSzPct val="100000"/>
              <a:buChar char="•"/>
            </a:pPr>
            <a:r>
              <a:rPr lang="en-US" sz="1200" dirty="0">
                <a:solidFill>
                  <a:srgbClr val="3B3535"/>
                </a:solidFill>
                <a:latin typeface="Arial" panose="020B0604020202020204" pitchFamily="34" charset="0"/>
                <a:ea typeface="Sora Light" pitchFamily="34" charset="-122"/>
                <a:cs typeface="Arial" panose="020B0604020202020204" pitchFamily="34" charset="0"/>
              </a:rPr>
              <a:t>Quant, per a què i en què es gastaran els ingressos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hape 10"/>
          <p:cNvSpPr/>
          <p:nvPr/>
        </p:nvSpPr>
        <p:spPr>
          <a:xfrm>
            <a:off x="631924" y="3603427"/>
            <a:ext cx="5385098" cy="2125068"/>
          </a:xfrm>
          <a:prstGeom prst="roundRect">
            <a:avLst>
              <a:gd name="adj" fmla="val 3122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43" name="Shape 11"/>
          <p:cNvSpPr/>
          <p:nvPr/>
        </p:nvSpPr>
        <p:spPr>
          <a:xfrm>
            <a:off x="796231" y="4089996"/>
            <a:ext cx="473869" cy="473869"/>
          </a:xfrm>
          <a:prstGeom prst="roundRect">
            <a:avLst>
              <a:gd name="adj" fmla="val 16078780"/>
            </a:avLst>
          </a:prstGeom>
          <a:solidFill>
            <a:srgbClr val="DA1B2E"/>
          </a:solidFill>
          <a:ln/>
        </p:spPr>
      </p:sp>
      <p:sp>
        <p:nvSpPr>
          <p:cNvPr id="45" name="Text 12"/>
          <p:cNvSpPr/>
          <p:nvPr/>
        </p:nvSpPr>
        <p:spPr>
          <a:xfrm>
            <a:off x="796231" y="4721820"/>
            <a:ext cx="2494458" cy="3117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Bold" pitchFamily="2" charset="0"/>
              </a:rPr>
              <a:t>En quin termini?</a:t>
            </a:r>
            <a:endParaRPr lang="en-US" sz="2000" dirty="0">
              <a:latin typeface="Arial Black" panose="020B0A04020102020204" pitchFamily="34" charset="0"/>
              <a:cs typeface="Sora SemiBold" pitchFamily="2" charset="0"/>
            </a:endParaRPr>
          </a:p>
        </p:txBody>
      </p:sp>
      <p:sp>
        <p:nvSpPr>
          <p:cNvPr id="46" name="Text 13"/>
          <p:cNvSpPr/>
          <p:nvPr/>
        </p:nvSpPr>
        <p:spPr>
          <a:xfrm>
            <a:off x="796231" y="5128319"/>
            <a:ext cx="5056485" cy="505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200" dirty="0">
                <a:solidFill>
                  <a:srgbClr val="3B3535"/>
                </a:solidFill>
                <a:latin typeface="Arial" panose="020B0604020202020204" pitchFamily="34" charset="0"/>
                <a:ea typeface="Sora Light" pitchFamily="34" charset="-122"/>
                <a:cs typeface="Arial" panose="020B0604020202020204" pitchFamily="34" charset="0"/>
              </a:rPr>
              <a:t>L'exercici pressupostari, que va de l'1 de gener al 31 de desembre de 2026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Shape 14"/>
          <p:cNvSpPr/>
          <p:nvPr/>
        </p:nvSpPr>
        <p:spPr>
          <a:xfrm>
            <a:off x="6252698" y="3659286"/>
            <a:ext cx="5385098" cy="2125068"/>
          </a:xfrm>
          <a:prstGeom prst="roundRect">
            <a:avLst>
              <a:gd name="adj" fmla="val 3122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48" name="Shape 15"/>
          <p:cNvSpPr/>
          <p:nvPr/>
        </p:nvSpPr>
        <p:spPr>
          <a:xfrm>
            <a:off x="6339285" y="4089996"/>
            <a:ext cx="473869" cy="473869"/>
          </a:xfrm>
          <a:prstGeom prst="roundRect">
            <a:avLst>
              <a:gd name="adj" fmla="val 16078780"/>
            </a:avLst>
          </a:prstGeom>
          <a:solidFill>
            <a:srgbClr val="DA1B2E"/>
          </a:solidFill>
          <a:ln/>
        </p:spPr>
      </p:sp>
      <p:sp>
        <p:nvSpPr>
          <p:cNvPr id="50" name="Text 16"/>
          <p:cNvSpPr/>
          <p:nvPr/>
        </p:nvSpPr>
        <p:spPr>
          <a:xfrm>
            <a:off x="6404142" y="4565947"/>
            <a:ext cx="4668143" cy="3117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Bold" pitchFamily="2" charset="0"/>
              </a:rPr>
              <a:t>Quines organitzacions s'hi inclouen?</a:t>
            </a:r>
            <a:endParaRPr lang="en-US" sz="2000" dirty="0">
              <a:latin typeface="Arial Black" panose="020B0A04020102020204" pitchFamily="34" charset="0"/>
              <a:cs typeface="Sora SemiBold" pitchFamily="2" charset="0"/>
            </a:endParaRPr>
          </a:p>
        </p:txBody>
      </p:sp>
      <p:sp>
        <p:nvSpPr>
          <p:cNvPr id="51" name="Text 17"/>
          <p:cNvSpPr/>
          <p:nvPr/>
        </p:nvSpPr>
        <p:spPr>
          <a:xfrm>
            <a:off x="6368925" y="4890547"/>
            <a:ext cx="5056485" cy="758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200" dirty="0">
                <a:solidFill>
                  <a:srgbClr val="3B3535"/>
                </a:solidFill>
                <a:latin typeface="Arial" panose="020B0604020202020204" pitchFamily="34" charset="0"/>
                <a:ea typeface="Sora Light" pitchFamily="34" charset="-122"/>
                <a:cs typeface="Arial" panose="020B0604020202020204" pitchFamily="34" charset="0"/>
              </a:rPr>
              <a:t>Tot el grup municipal, que és l'Ajuntament, el Patronat municipal de la Música i les empreses Gramepark,SA, Grameimpuls,SA i BressolGramenet SA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ángulo 23">
            <a:extLst>
              <a:ext uri="{FF2B5EF4-FFF2-40B4-BE49-F238E27FC236}">
                <a16:creationId xmlns="" xmlns:a16="http://schemas.microsoft.com/office/drawing/2014/main" id="{C75346B2-1583-42CF-9D64-6F7B6F8656DC}"/>
              </a:ext>
            </a:extLst>
          </p:cNvPr>
          <p:cNvSpPr/>
          <p:nvPr/>
        </p:nvSpPr>
        <p:spPr>
          <a:xfrm>
            <a:off x="10658820" y="63989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600287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4810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1924" y="1946870"/>
            <a:ext cx="3118048" cy="389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42"/>
              </a:lnSpc>
            </a:pPr>
            <a:r>
              <a:rPr lang="en-US" sz="24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Conclusions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631924" y="2514303"/>
            <a:ext cx="10928152" cy="1558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125"/>
              </a:lnSpc>
            </a:pPr>
            <a:r>
              <a:rPr lang="en-US" sz="4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Un pressupost social, responsable i estable</a:t>
            </a:r>
            <a:endParaRPr lang="en-US" sz="4900" dirty="0"/>
          </a:p>
        </p:txBody>
      </p:sp>
      <p:sp>
        <p:nvSpPr>
          <p:cNvPr id="5" name="Shape 2"/>
          <p:cNvSpPr/>
          <p:nvPr/>
        </p:nvSpPr>
        <p:spPr>
          <a:xfrm>
            <a:off x="631925" y="4428629"/>
            <a:ext cx="3563739" cy="1451173"/>
          </a:xfrm>
          <a:prstGeom prst="roundRect">
            <a:avLst>
              <a:gd name="adj" fmla="val 4201"/>
            </a:avLst>
          </a:prstGeom>
          <a:solidFill>
            <a:srgbClr val="FFFFFF"/>
          </a:solidFill>
          <a:ln/>
        </p:spPr>
      </p:sp>
      <p:sp>
        <p:nvSpPr>
          <p:cNvPr id="6" name="Shape 3"/>
          <p:cNvSpPr/>
          <p:nvPr/>
        </p:nvSpPr>
        <p:spPr>
          <a:xfrm>
            <a:off x="631925" y="4415929"/>
            <a:ext cx="3563739" cy="50800"/>
          </a:xfrm>
          <a:prstGeom prst="roundRect">
            <a:avLst>
              <a:gd name="adj" fmla="val 97962"/>
            </a:avLst>
          </a:prstGeom>
          <a:solidFill>
            <a:srgbClr val="DA1B2E"/>
          </a:solidFill>
          <a:ln/>
        </p:spPr>
      </p:sp>
      <p:sp>
        <p:nvSpPr>
          <p:cNvPr id="7" name="Shape 4"/>
          <p:cNvSpPr/>
          <p:nvPr/>
        </p:nvSpPr>
        <p:spPr>
          <a:xfrm>
            <a:off x="2236093" y="4250928"/>
            <a:ext cx="355402" cy="355402"/>
          </a:xfrm>
          <a:prstGeom prst="roundRect">
            <a:avLst>
              <a:gd name="adj" fmla="val 214405"/>
            </a:avLst>
          </a:prstGeom>
          <a:solidFill>
            <a:srgbClr val="DA1B2E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42655" y="4357490"/>
            <a:ext cx="142181" cy="14218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63092" y="4724797"/>
            <a:ext cx="2645172" cy="194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Protecció dels Serveis Essencials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763092" y="4990604"/>
            <a:ext cx="3301405" cy="568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58"/>
              </a:lnSpc>
            </a:pPr>
            <a:r>
              <a:rPr lang="en-US" sz="9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Garanteix la continuïtat de tots els serveis públics fonamentals i reforça l'atenció a les persones en situació de vulnerabilitat social i econòmica.</a:t>
            </a:r>
            <a:endParaRPr lang="en-US" sz="900" dirty="0"/>
          </a:p>
        </p:txBody>
      </p:sp>
      <p:sp>
        <p:nvSpPr>
          <p:cNvPr id="11" name="Shape 7"/>
          <p:cNvSpPr/>
          <p:nvPr/>
        </p:nvSpPr>
        <p:spPr>
          <a:xfrm>
            <a:off x="4314131" y="4428629"/>
            <a:ext cx="3563739" cy="1451173"/>
          </a:xfrm>
          <a:prstGeom prst="roundRect">
            <a:avLst>
              <a:gd name="adj" fmla="val 4201"/>
            </a:avLst>
          </a:prstGeom>
          <a:solidFill>
            <a:srgbClr val="FFFFFF"/>
          </a:solidFill>
          <a:ln/>
        </p:spPr>
      </p:sp>
      <p:sp>
        <p:nvSpPr>
          <p:cNvPr id="12" name="Shape 8"/>
          <p:cNvSpPr/>
          <p:nvPr/>
        </p:nvSpPr>
        <p:spPr>
          <a:xfrm>
            <a:off x="4314131" y="4415929"/>
            <a:ext cx="3563739" cy="50800"/>
          </a:xfrm>
          <a:prstGeom prst="roundRect">
            <a:avLst>
              <a:gd name="adj" fmla="val 97962"/>
            </a:avLst>
          </a:prstGeom>
          <a:solidFill>
            <a:srgbClr val="DA1B2E"/>
          </a:solidFill>
          <a:ln/>
        </p:spPr>
      </p:sp>
      <p:sp>
        <p:nvSpPr>
          <p:cNvPr id="13" name="Shape 9"/>
          <p:cNvSpPr/>
          <p:nvPr/>
        </p:nvSpPr>
        <p:spPr>
          <a:xfrm>
            <a:off x="5918299" y="4250928"/>
            <a:ext cx="355402" cy="355402"/>
          </a:xfrm>
          <a:prstGeom prst="roundRect">
            <a:avLst>
              <a:gd name="adj" fmla="val 214405"/>
            </a:avLst>
          </a:prstGeom>
          <a:solidFill>
            <a:srgbClr val="DA1B2E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4860" y="4357490"/>
            <a:ext cx="142181" cy="14218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4445298" y="4724797"/>
            <a:ext cx="2497435" cy="194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Solvència i Capacitat de Gestió</a:t>
            </a:r>
            <a:endParaRPr lang="en-US" sz="1200" dirty="0"/>
          </a:p>
        </p:txBody>
      </p:sp>
      <p:sp>
        <p:nvSpPr>
          <p:cNvPr id="16" name="Text 11"/>
          <p:cNvSpPr/>
          <p:nvPr/>
        </p:nvSpPr>
        <p:spPr>
          <a:xfrm>
            <a:off x="4445298" y="4990604"/>
            <a:ext cx="3301405" cy="568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58"/>
              </a:lnSpc>
            </a:pPr>
            <a:r>
              <a:rPr lang="en-US" sz="9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Manté la salut financera del municipi amb uns indicadors d'endeutament excel·lents i respecte absolut a la normativa d'estabilitat pressupostària.</a:t>
            </a:r>
            <a:endParaRPr lang="en-US" sz="900" dirty="0"/>
          </a:p>
        </p:txBody>
      </p:sp>
      <p:sp>
        <p:nvSpPr>
          <p:cNvPr id="17" name="Shape 12"/>
          <p:cNvSpPr/>
          <p:nvPr/>
        </p:nvSpPr>
        <p:spPr>
          <a:xfrm>
            <a:off x="7996337" y="4428629"/>
            <a:ext cx="3563739" cy="1451173"/>
          </a:xfrm>
          <a:prstGeom prst="roundRect">
            <a:avLst>
              <a:gd name="adj" fmla="val 4201"/>
            </a:avLst>
          </a:prstGeom>
          <a:solidFill>
            <a:srgbClr val="FFFFFF"/>
          </a:solidFill>
          <a:ln/>
        </p:spPr>
      </p:sp>
      <p:sp>
        <p:nvSpPr>
          <p:cNvPr id="18" name="Shape 13"/>
          <p:cNvSpPr/>
          <p:nvPr/>
        </p:nvSpPr>
        <p:spPr>
          <a:xfrm>
            <a:off x="7996337" y="4415929"/>
            <a:ext cx="3563739" cy="50800"/>
          </a:xfrm>
          <a:prstGeom prst="roundRect">
            <a:avLst>
              <a:gd name="adj" fmla="val 97962"/>
            </a:avLst>
          </a:prstGeom>
          <a:solidFill>
            <a:srgbClr val="DA1B2E"/>
          </a:solidFill>
          <a:ln/>
        </p:spPr>
      </p:sp>
      <p:sp>
        <p:nvSpPr>
          <p:cNvPr id="19" name="Shape 14"/>
          <p:cNvSpPr/>
          <p:nvPr/>
        </p:nvSpPr>
        <p:spPr>
          <a:xfrm>
            <a:off x="9600506" y="4250928"/>
            <a:ext cx="355402" cy="355402"/>
          </a:xfrm>
          <a:prstGeom prst="roundRect">
            <a:avLst>
              <a:gd name="adj" fmla="val 214405"/>
            </a:avLst>
          </a:prstGeom>
          <a:solidFill>
            <a:srgbClr val="DA1B2E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07067" y="4357490"/>
            <a:ext cx="142181" cy="142181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8127505" y="4724797"/>
            <a:ext cx="2889746" cy="194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Transformació Urbana i Comunitària</a:t>
            </a:r>
            <a:endParaRPr lang="en-US" sz="1200" dirty="0"/>
          </a:p>
        </p:txBody>
      </p:sp>
      <p:sp>
        <p:nvSpPr>
          <p:cNvPr id="22" name="Text 16"/>
          <p:cNvSpPr/>
          <p:nvPr/>
        </p:nvSpPr>
        <p:spPr>
          <a:xfrm>
            <a:off x="8127504" y="4990605"/>
            <a:ext cx="3301405" cy="7580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58"/>
              </a:lnSpc>
            </a:pPr>
            <a:r>
              <a:rPr lang="en-US" sz="9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Dona continuïtat als projectes de millora de l'espai públic, ampliació d'habitatge social i recuperació ambiental que transformen Santa Coloma de Gramenet.</a:t>
            </a:r>
            <a:endParaRPr lang="en-US" sz="900" dirty="0"/>
          </a:p>
        </p:txBody>
      </p:sp>
      <p:sp>
        <p:nvSpPr>
          <p:cNvPr id="23" name="Text 17"/>
          <p:cNvSpPr/>
          <p:nvPr/>
        </p:nvSpPr>
        <p:spPr>
          <a:xfrm>
            <a:off x="631924" y="6013054"/>
            <a:ext cx="10928152" cy="3790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58"/>
              </a:lnSpc>
            </a:pPr>
            <a:r>
              <a:rPr lang="en-US" sz="9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El Pressupost Municipal 2026 reflecteix el compromís de l'Ajuntament amb una gestió responsable, transparent i orientada a millorar la qualitat de vida de tota la ciutadania, posant les persones al centre de les polítiques públiques.</a:t>
            </a:r>
            <a:endParaRPr lang="en-US" sz="900" dirty="0"/>
          </a:p>
        </p:txBody>
      </p:sp>
      <p:pic>
        <p:nvPicPr>
          <p:cNvPr id="24" name="Image 1" descr="preencoded.png">
            <a:extLst>
              <a:ext uri="{FF2B5EF4-FFF2-40B4-BE49-F238E27FC236}">
                <a16:creationId xmlns="" xmlns:a16="http://schemas.microsoft.com/office/drawing/2014/main" id="{0B48BC56-3B90-4E58-9D41-286E6C3485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5111" y="6240087"/>
            <a:ext cx="1569748" cy="5697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0695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93367"/>
            <a:ext cx="9144000" cy="763600"/>
          </a:xfrm>
        </p:spPr>
        <p:txBody>
          <a:bodyPr/>
          <a:lstStyle/>
          <a:p>
            <a:pPr algn="ctr"/>
            <a:r>
              <a:rPr lang="es-ES" dirty="0">
                <a:solidFill>
                  <a:srgbClr val="339966"/>
                </a:solidFill>
              </a:rPr>
              <a:t>ENTRE TOTS, CREEM EL FUTUR</a:t>
            </a:r>
            <a:endParaRPr lang="ca-ES" dirty="0">
              <a:solidFill>
                <a:srgbClr val="3399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1424" y="5082938"/>
            <a:ext cx="6571343" cy="50372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ca-ES" sz="2400" b="1" dirty="0">
                <a:solidFill>
                  <a:srgbClr val="339966"/>
                </a:solidFill>
              </a:rPr>
              <a:t>Moltes </a:t>
            </a:r>
            <a:r>
              <a:rPr lang="ca-ES" sz="2400" b="1" dirty="0" smtClean="0">
                <a:solidFill>
                  <a:srgbClr val="339966"/>
                </a:solidFill>
              </a:rPr>
              <a:t>gràcies per la vostra atenció</a:t>
            </a:r>
          </a:p>
          <a:p>
            <a:pPr marL="0" indent="0" algn="ctr">
              <a:buNone/>
            </a:pPr>
            <a:endParaRPr lang="ca-ES" sz="2400" b="1" dirty="0">
              <a:solidFill>
                <a:srgbClr val="339966"/>
              </a:solidFill>
            </a:endParaRPr>
          </a:p>
        </p:txBody>
      </p:sp>
      <p:sp>
        <p:nvSpPr>
          <p:cNvPr id="5" name="Google Shape;111;p18">
            <a:extLst>
              <a:ext uri="{FF2B5EF4-FFF2-40B4-BE49-F238E27FC236}">
                <a16:creationId xmlns:a16="http://schemas.microsoft.com/office/drawing/2014/main" xmlns="" id="{FC197DE0-EEEF-49A2-8618-EC801948D62D}"/>
              </a:ext>
            </a:extLst>
          </p:cNvPr>
          <p:cNvSpPr/>
          <p:nvPr/>
        </p:nvSpPr>
        <p:spPr>
          <a:xfrm>
            <a:off x="1524000" y="6671700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96E31568-6F44-4D2D-A178-C561DF9F83C2}"/>
              </a:ext>
            </a:extLst>
          </p:cNvPr>
          <p:cNvGrpSpPr/>
          <p:nvPr/>
        </p:nvGrpSpPr>
        <p:grpSpPr>
          <a:xfrm>
            <a:off x="3157526" y="5977886"/>
            <a:ext cx="7015173" cy="719825"/>
            <a:chOff x="2128825" y="3894775"/>
            <a:chExt cx="7015173" cy="719825"/>
          </a:xfrm>
        </p:grpSpPr>
        <p:pic>
          <p:nvPicPr>
            <p:cNvPr id="7" name="Google Shape;57;p13">
              <a:extLst>
                <a:ext uri="{FF2B5EF4-FFF2-40B4-BE49-F238E27FC236}">
                  <a16:creationId xmlns:a16="http://schemas.microsoft.com/office/drawing/2014/main" xmlns="" id="{E6364159-9A51-46ED-BAD5-CEB55F76AE5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477"/>
            <a:stretch/>
          </p:blipFill>
          <p:spPr>
            <a:xfrm>
              <a:off x="2128825" y="3951100"/>
              <a:ext cx="7015173" cy="624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xmlns="" id="{7CC8B734-7F78-44C7-A22B-35E0C768503D}"/>
                </a:ext>
              </a:extLst>
            </p:cNvPr>
            <p:cNvSpPr txBox="1"/>
            <p:nvPr/>
          </p:nvSpPr>
          <p:spPr>
            <a:xfrm>
              <a:off x="4305299" y="4012442"/>
              <a:ext cx="3828767" cy="5627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a-ES" dirty="0"/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xmlns="" id="{E04E2E56-9CD8-47FF-8CE5-9641114EA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3711" y="3894775"/>
              <a:ext cx="1062700" cy="719825"/>
            </a:xfrm>
            <a:prstGeom prst="rect">
              <a:avLst/>
            </a:prstGeom>
          </p:spPr>
        </p:pic>
        <p:pic>
          <p:nvPicPr>
            <p:cNvPr id="10" name="Picture 4" descr="logo Cartes de Servei">
              <a:extLst>
                <a:ext uri="{FF2B5EF4-FFF2-40B4-BE49-F238E27FC236}">
                  <a16:creationId xmlns:a16="http://schemas.microsoft.com/office/drawing/2014/main" xmlns="" id="{055585B8-95D7-4331-B9D1-99A6D2D464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387" y="4060127"/>
              <a:ext cx="977575" cy="405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Google Shape;111;p18">
            <a:extLst>
              <a:ext uri="{FF2B5EF4-FFF2-40B4-BE49-F238E27FC236}">
                <a16:creationId xmlns:a16="http://schemas.microsoft.com/office/drawing/2014/main" xmlns="" id="{17EE2AAF-3160-4E1A-A779-0B42E18AB385}"/>
              </a:ext>
            </a:extLst>
          </p:cNvPr>
          <p:cNvSpPr/>
          <p:nvPr/>
        </p:nvSpPr>
        <p:spPr>
          <a:xfrm>
            <a:off x="1524000" y="-6403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2530" name="Picture 2" descr="No hay ninguna descripción de la foto disponible.">
            <a:extLst>
              <a:ext uri="{FF2B5EF4-FFF2-40B4-BE49-F238E27FC236}">
                <a16:creationId xmlns:a16="http://schemas.microsoft.com/office/drawing/2014/main" xmlns="" id="{FE089DDD-D31D-4CF3-B434-6C6E6AAF1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47" y="1356967"/>
            <a:ext cx="5039548" cy="336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164A0FC0-D2CA-4F7E-B98C-409F80490F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0257" y="1370406"/>
            <a:ext cx="5976311" cy="336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4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18">
            <a:extLst>
              <a:ext uri="{FF2B5EF4-FFF2-40B4-BE49-F238E27FC236}">
                <a16:creationId xmlns:a16="http://schemas.microsoft.com/office/drawing/2014/main" xmlns="" id="{D25FC7B3-5C31-4F56-B4B7-FF7E8B785E02}"/>
              </a:ext>
            </a:extLst>
          </p:cNvPr>
          <p:cNvSpPr/>
          <p:nvPr/>
        </p:nvSpPr>
        <p:spPr>
          <a:xfrm>
            <a:off x="1524000" y="6671700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11;p18">
            <a:extLst>
              <a:ext uri="{FF2B5EF4-FFF2-40B4-BE49-F238E27FC236}">
                <a16:creationId xmlns:a16="http://schemas.microsoft.com/office/drawing/2014/main" xmlns="" id="{345592DD-E982-4E6A-A930-D7D3AC283626}"/>
              </a:ext>
            </a:extLst>
          </p:cNvPr>
          <p:cNvSpPr/>
          <p:nvPr/>
        </p:nvSpPr>
        <p:spPr>
          <a:xfrm>
            <a:off x="1524000" y="-6403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xmlns="" id="{98FB280F-B681-4D2B-987A-2F9E51FB7080}"/>
              </a:ext>
            </a:extLst>
          </p:cNvPr>
          <p:cNvGrpSpPr/>
          <p:nvPr/>
        </p:nvGrpSpPr>
        <p:grpSpPr>
          <a:xfrm>
            <a:off x="2438401" y="5840550"/>
            <a:ext cx="7512421" cy="787966"/>
            <a:chOff x="2128825" y="3894775"/>
            <a:chExt cx="7015173" cy="719825"/>
          </a:xfrm>
        </p:grpSpPr>
        <p:pic>
          <p:nvPicPr>
            <p:cNvPr id="14" name="Google Shape;57;p13">
              <a:extLst>
                <a:ext uri="{FF2B5EF4-FFF2-40B4-BE49-F238E27FC236}">
                  <a16:creationId xmlns:a16="http://schemas.microsoft.com/office/drawing/2014/main" xmlns="" id="{D18E0559-D200-4620-AB45-BCAD504259C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477"/>
            <a:stretch/>
          </p:blipFill>
          <p:spPr>
            <a:xfrm>
              <a:off x="2128825" y="3951100"/>
              <a:ext cx="7015173" cy="624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xmlns="" id="{8C0C8C62-9083-4F70-9A37-575ECECF2244}"/>
                </a:ext>
              </a:extLst>
            </p:cNvPr>
            <p:cNvSpPr txBox="1"/>
            <p:nvPr/>
          </p:nvSpPr>
          <p:spPr>
            <a:xfrm>
              <a:off x="4343400" y="4012442"/>
              <a:ext cx="3790667" cy="5627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a-ES" sz="1867" dirty="0"/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xmlns="" id="{F48918AA-1FEB-40B4-AE9F-2DA666449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3711" y="3894775"/>
              <a:ext cx="1062700" cy="719825"/>
            </a:xfrm>
            <a:prstGeom prst="rect">
              <a:avLst/>
            </a:prstGeom>
          </p:spPr>
        </p:pic>
        <p:pic>
          <p:nvPicPr>
            <p:cNvPr id="17" name="Picture 4" descr="logo Cartes de Servei">
              <a:extLst>
                <a:ext uri="{FF2B5EF4-FFF2-40B4-BE49-F238E27FC236}">
                  <a16:creationId xmlns:a16="http://schemas.microsoft.com/office/drawing/2014/main" xmlns="" id="{926587BB-AD1C-4364-A7E7-54F96C206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387" y="4060127"/>
              <a:ext cx="977575" cy="405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Rectángulo 23">
            <a:extLst>
              <a:ext uri="{FF2B5EF4-FFF2-40B4-BE49-F238E27FC236}">
                <a16:creationId xmlns="" xmlns:a16="http://schemas.microsoft.com/office/drawing/2014/main" id="{C75346B2-1583-42CF-9D64-6F7B6F8656DC}"/>
              </a:ext>
            </a:extLst>
          </p:cNvPr>
          <p:cNvSpPr/>
          <p:nvPr/>
        </p:nvSpPr>
        <p:spPr>
          <a:xfrm>
            <a:off x="10658820" y="63989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pic>
        <p:nvPicPr>
          <p:cNvPr id="28" name="Imagen 6">
            <a:extLst>
              <a:ext uri="{FF2B5EF4-FFF2-40B4-BE49-F238E27FC236}">
                <a16:creationId xmlns="" xmlns:a16="http://schemas.microsoft.com/office/drawing/2014/main" id="{8876460C-1C81-4248-A79C-F5C126DB8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4617" y="619288"/>
            <a:ext cx="8142681" cy="5221262"/>
          </a:xfrm>
          <a:prstGeom prst="rect">
            <a:avLst/>
          </a:prstGeom>
        </p:spPr>
      </p:pic>
      <p:sp>
        <p:nvSpPr>
          <p:cNvPr id="29" name="Text 1"/>
          <p:cNvSpPr/>
          <p:nvPr/>
        </p:nvSpPr>
        <p:spPr>
          <a:xfrm>
            <a:off x="1524000" y="176597"/>
            <a:ext cx="7851425" cy="6068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900" b="1" dirty="0">
                <a:solidFill>
                  <a:srgbClr val="DA1B2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QUIN ÉS EL PRESSUPOST DE TOT EL GRUP MUNICIPAL</a:t>
            </a:r>
            <a:endParaRPr lang="en-US" sz="19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11937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18">
            <a:extLst>
              <a:ext uri="{FF2B5EF4-FFF2-40B4-BE49-F238E27FC236}">
                <a16:creationId xmlns:a16="http://schemas.microsoft.com/office/drawing/2014/main" xmlns="" id="{D25FC7B3-5C31-4F56-B4B7-FF7E8B785E02}"/>
              </a:ext>
            </a:extLst>
          </p:cNvPr>
          <p:cNvSpPr/>
          <p:nvPr/>
        </p:nvSpPr>
        <p:spPr>
          <a:xfrm>
            <a:off x="1524000" y="6671700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11;p18">
            <a:extLst>
              <a:ext uri="{FF2B5EF4-FFF2-40B4-BE49-F238E27FC236}">
                <a16:creationId xmlns:a16="http://schemas.microsoft.com/office/drawing/2014/main" xmlns="" id="{345592DD-E982-4E6A-A930-D7D3AC283626}"/>
              </a:ext>
            </a:extLst>
          </p:cNvPr>
          <p:cNvSpPr/>
          <p:nvPr/>
        </p:nvSpPr>
        <p:spPr>
          <a:xfrm>
            <a:off x="1524000" y="-6403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xmlns="" id="{98FB280F-B681-4D2B-987A-2F9E51FB7080}"/>
              </a:ext>
            </a:extLst>
          </p:cNvPr>
          <p:cNvGrpSpPr/>
          <p:nvPr/>
        </p:nvGrpSpPr>
        <p:grpSpPr>
          <a:xfrm>
            <a:off x="2438401" y="5840550"/>
            <a:ext cx="7512421" cy="787966"/>
            <a:chOff x="2128825" y="3894775"/>
            <a:chExt cx="7015173" cy="719825"/>
          </a:xfrm>
        </p:grpSpPr>
        <p:pic>
          <p:nvPicPr>
            <p:cNvPr id="14" name="Google Shape;57;p13">
              <a:extLst>
                <a:ext uri="{FF2B5EF4-FFF2-40B4-BE49-F238E27FC236}">
                  <a16:creationId xmlns:a16="http://schemas.microsoft.com/office/drawing/2014/main" xmlns="" id="{D18E0559-D200-4620-AB45-BCAD504259C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477"/>
            <a:stretch/>
          </p:blipFill>
          <p:spPr>
            <a:xfrm>
              <a:off x="2128825" y="3951100"/>
              <a:ext cx="7015173" cy="624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xmlns="" id="{8C0C8C62-9083-4F70-9A37-575ECECF2244}"/>
                </a:ext>
              </a:extLst>
            </p:cNvPr>
            <p:cNvSpPr txBox="1"/>
            <p:nvPr/>
          </p:nvSpPr>
          <p:spPr>
            <a:xfrm>
              <a:off x="4343400" y="4012442"/>
              <a:ext cx="3790667" cy="5627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a-ES" sz="1867" dirty="0"/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xmlns="" id="{F48918AA-1FEB-40B4-AE9F-2DA666449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3711" y="3894775"/>
              <a:ext cx="1062700" cy="719825"/>
            </a:xfrm>
            <a:prstGeom prst="rect">
              <a:avLst/>
            </a:prstGeom>
          </p:spPr>
        </p:pic>
        <p:pic>
          <p:nvPicPr>
            <p:cNvPr id="17" name="Picture 4" descr="logo Cartes de Servei">
              <a:extLst>
                <a:ext uri="{FF2B5EF4-FFF2-40B4-BE49-F238E27FC236}">
                  <a16:creationId xmlns:a16="http://schemas.microsoft.com/office/drawing/2014/main" xmlns="" id="{926587BB-AD1C-4364-A7E7-54F96C206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387" y="4060127"/>
              <a:ext cx="977575" cy="405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Rectángulo 23">
            <a:extLst>
              <a:ext uri="{FF2B5EF4-FFF2-40B4-BE49-F238E27FC236}">
                <a16:creationId xmlns="" xmlns:a16="http://schemas.microsoft.com/office/drawing/2014/main" id="{C75346B2-1583-42CF-9D64-6F7B6F8656DC}"/>
              </a:ext>
            </a:extLst>
          </p:cNvPr>
          <p:cNvSpPr/>
          <p:nvPr/>
        </p:nvSpPr>
        <p:spPr>
          <a:xfrm>
            <a:off x="10658820" y="63989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pic>
        <p:nvPicPr>
          <p:cNvPr id="18" name="Image 0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33400" y="2058353"/>
            <a:ext cx="4572000" cy="3046095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5356324" y="2127548"/>
            <a:ext cx="4157365" cy="519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083"/>
              </a:lnSpc>
            </a:pPr>
            <a:r>
              <a:rPr lang="en-US" sz="3200" b="1" dirty="0">
                <a:solidFill>
                  <a:srgbClr val="1F1E1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Pressupost 2026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  <p:sp>
        <p:nvSpPr>
          <p:cNvPr id="20" name="Text 1"/>
          <p:cNvSpPr/>
          <p:nvPr/>
        </p:nvSpPr>
        <p:spPr>
          <a:xfrm>
            <a:off x="5356324" y="2884091"/>
            <a:ext cx="6356152" cy="21511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625"/>
              </a:lnSpc>
            </a:pPr>
            <a:r>
              <a:rPr lang="en-US" sz="4500" b="1" dirty="0">
                <a:solidFill>
                  <a:srgbClr val="1F1E1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Quins són els ingressos municipals?</a:t>
            </a:r>
            <a:endParaRPr lang="en-US" sz="4500" b="1" dirty="0">
              <a:latin typeface="Arial Narrow" panose="020B0606020202030204" pitchFamily="34" charset="0"/>
            </a:endParaRPr>
          </a:p>
        </p:txBody>
      </p:sp>
      <p:sp>
        <p:nvSpPr>
          <p:cNvPr id="21" name="Rectángulo 4">
            <a:extLst>
              <a:ext uri="{FF2B5EF4-FFF2-40B4-BE49-F238E27FC236}">
                <a16:creationId xmlns="" xmlns:a16="http://schemas.microsoft.com/office/drawing/2014/main" id="{53EB42BA-C741-4F9F-9F05-B24F9FCBAF23}"/>
              </a:ext>
            </a:extLst>
          </p:cNvPr>
          <p:cNvSpPr/>
          <p:nvPr/>
        </p:nvSpPr>
        <p:spPr>
          <a:xfrm>
            <a:off x="10811220" y="65513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930771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18">
            <a:extLst>
              <a:ext uri="{FF2B5EF4-FFF2-40B4-BE49-F238E27FC236}">
                <a16:creationId xmlns:a16="http://schemas.microsoft.com/office/drawing/2014/main" xmlns="" id="{D25FC7B3-5C31-4F56-B4B7-FF7E8B785E02}"/>
              </a:ext>
            </a:extLst>
          </p:cNvPr>
          <p:cNvSpPr/>
          <p:nvPr/>
        </p:nvSpPr>
        <p:spPr>
          <a:xfrm>
            <a:off x="1524000" y="6671700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11;p18">
            <a:extLst>
              <a:ext uri="{FF2B5EF4-FFF2-40B4-BE49-F238E27FC236}">
                <a16:creationId xmlns:a16="http://schemas.microsoft.com/office/drawing/2014/main" xmlns="" id="{345592DD-E982-4E6A-A930-D7D3AC283626}"/>
              </a:ext>
            </a:extLst>
          </p:cNvPr>
          <p:cNvSpPr/>
          <p:nvPr/>
        </p:nvSpPr>
        <p:spPr>
          <a:xfrm>
            <a:off x="1524000" y="-6403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xmlns="" id="{98FB280F-B681-4D2B-987A-2F9E51FB7080}"/>
              </a:ext>
            </a:extLst>
          </p:cNvPr>
          <p:cNvGrpSpPr/>
          <p:nvPr/>
        </p:nvGrpSpPr>
        <p:grpSpPr>
          <a:xfrm>
            <a:off x="2438401" y="5840550"/>
            <a:ext cx="7512421" cy="787966"/>
            <a:chOff x="2128825" y="3894775"/>
            <a:chExt cx="7015173" cy="719825"/>
          </a:xfrm>
        </p:grpSpPr>
        <p:pic>
          <p:nvPicPr>
            <p:cNvPr id="14" name="Google Shape;57;p13">
              <a:extLst>
                <a:ext uri="{FF2B5EF4-FFF2-40B4-BE49-F238E27FC236}">
                  <a16:creationId xmlns:a16="http://schemas.microsoft.com/office/drawing/2014/main" xmlns="" id="{D18E0559-D200-4620-AB45-BCAD504259C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477"/>
            <a:stretch/>
          </p:blipFill>
          <p:spPr>
            <a:xfrm>
              <a:off x="2128825" y="3951100"/>
              <a:ext cx="7015173" cy="624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xmlns="" id="{8C0C8C62-9083-4F70-9A37-575ECECF2244}"/>
                </a:ext>
              </a:extLst>
            </p:cNvPr>
            <p:cNvSpPr txBox="1"/>
            <p:nvPr/>
          </p:nvSpPr>
          <p:spPr>
            <a:xfrm>
              <a:off x="4343400" y="4012442"/>
              <a:ext cx="3790667" cy="5627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a-ES" sz="1867" dirty="0"/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xmlns="" id="{F48918AA-1FEB-40B4-AE9F-2DA666449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3711" y="3894775"/>
              <a:ext cx="1062700" cy="719825"/>
            </a:xfrm>
            <a:prstGeom prst="rect">
              <a:avLst/>
            </a:prstGeom>
          </p:spPr>
        </p:pic>
        <p:pic>
          <p:nvPicPr>
            <p:cNvPr id="17" name="Picture 4" descr="logo Cartes de Servei">
              <a:extLst>
                <a:ext uri="{FF2B5EF4-FFF2-40B4-BE49-F238E27FC236}">
                  <a16:creationId xmlns:a16="http://schemas.microsoft.com/office/drawing/2014/main" xmlns="" id="{926587BB-AD1C-4364-A7E7-54F96C206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387" y="4060127"/>
              <a:ext cx="977575" cy="405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Rectángulo 23">
            <a:extLst>
              <a:ext uri="{FF2B5EF4-FFF2-40B4-BE49-F238E27FC236}">
                <a16:creationId xmlns="" xmlns:a16="http://schemas.microsoft.com/office/drawing/2014/main" id="{C75346B2-1583-42CF-9D64-6F7B6F8656DC}"/>
              </a:ext>
            </a:extLst>
          </p:cNvPr>
          <p:cNvSpPr/>
          <p:nvPr/>
        </p:nvSpPr>
        <p:spPr>
          <a:xfrm>
            <a:off x="10658820" y="63989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sp>
        <p:nvSpPr>
          <p:cNvPr id="21" name="Rectángulo 4">
            <a:extLst>
              <a:ext uri="{FF2B5EF4-FFF2-40B4-BE49-F238E27FC236}">
                <a16:creationId xmlns="" xmlns:a16="http://schemas.microsoft.com/office/drawing/2014/main" id="{53EB42BA-C741-4F9F-9F05-B24F9FCBAF23}"/>
              </a:ext>
            </a:extLst>
          </p:cNvPr>
          <p:cNvSpPr/>
          <p:nvPr/>
        </p:nvSpPr>
        <p:spPr>
          <a:xfrm>
            <a:off x="10811220" y="65513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484" y="424491"/>
            <a:ext cx="8474075" cy="5217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99589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18">
            <a:extLst>
              <a:ext uri="{FF2B5EF4-FFF2-40B4-BE49-F238E27FC236}">
                <a16:creationId xmlns:a16="http://schemas.microsoft.com/office/drawing/2014/main" xmlns="" id="{D25FC7B3-5C31-4F56-B4B7-FF7E8B785E02}"/>
              </a:ext>
            </a:extLst>
          </p:cNvPr>
          <p:cNvSpPr/>
          <p:nvPr/>
        </p:nvSpPr>
        <p:spPr>
          <a:xfrm>
            <a:off x="1524000" y="6671700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11;p18">
            <a:extLst>
              <a:ext uri="{FF2B5EF4-FFF2-40B4-BE49-F238E27FC236}">
                <a16:creationId xmlns:a16="http://schemas.microsoft.com/office/drawing/2014/main" xmlns="" id="{345592DD-E982-4E6A-A930-D7D3AC283626}"/>
              </a:ext>
            </a:extLst>
          </p:cNvPr>
          <p:cNvSpPr/>
          <p:nvPr/>
        </p:nvSpPr>
        <p:spPr>
          <a:xfrm>
            <a:off x="1524000" y="-6403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xmlns="" id="{98FB280F-B681-4D2B-987A-2F9E51FB7080}"/>
              </a:ext>
            </a:extLst>
          </p:cNvPr>
          <p:cNvGrpSpPr/>
          <p:nvPr/>
        </p:nvGrpSpPr>
        <p:grpSpPr>
          <a:xfrm>
            <a:off x="2438401" y="5840550"/>
            <a:ext cx="7512421" cy="787966"/>
            <a:chOff x="2128825" y="3894775"/>
            <a:chExt cx="7015173" cy="719825"/>
          </a:xfrm>
        </p:grpSpPr>
        <p:pic>
          <p:nvPicPr>
            <p:cNvPr id="14" name="Google Shape;57;p13">
              <a:extLst>
                <a:ext uri="{FF2B5EF4-FFF2-40B4-BE49-F238E27FC236}">
                  <a16:creationId xmlns:a16="http://schemas.microsoft.com/office/drawing/2014/main" xmlns="" id="{D18E0559-D200-4620-AB45-BCAD504259C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477"/>
            <a:stretch/>
          </p:blipFill>
          <p:spPr>
            <a:xfrm>
              <a:off x="2128825" y="3951100"/>
              <a:ext cx="7015173" cy="624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xmlns="" id="{8C0C8C62-9083-4F70-9A37-575ECECF2244}"/>
                </a:ext>
              </a:extLst>
            </p:cNvPr>
            <p:cNvSpPr txBox="1"/>
            <p:nvPr/>
          </p:nvSpPr>
          <p:spPr>
            <a:xfrm>
              <a:off x="4343400" y="4012442"/>
              <a:ext cx="3790667" cy="5627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a-ES" sz="1867" dirty="0"/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xmlns="" id="{F48918AA-1FEB-40B4-AE9F-2DA666449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3711" y="3894775"/>
              <a:ext cx="1062700" cy="719825"/>
            </a:xfrm>
            <a:prstGeom prst="rect">
              <a:avLst/>
            </a:prstGeom>
          </p:spPr>
        </p:pic>
        <p:pic>
          <p:nvPicPr>
            <p:cNvPr id="17" name="Picture 4" descr="logo Cartes de Servei">
              <a:extLst>
                <a:ext uri="{FF2B5EF4-FFF2-40B4-BE49-F238E27FC236}">
                  <a16:creationId xmlns:a16="http://schemas.microsoft.com/office/drawing/2014/main" xmlns="" id="{926587BB-AD1C-4364-A7E7-54F96C206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387" y="4060127"/>
              <a:ext cx="977575" cy="405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Rectángulo 23">
            <a:extLst>
              <a:ext uri="{FF2B5EF4-FFF2-40B4-BE49-F238E27FC236}">
                <a16:creationId xmlns="" xmlns:a16="http://schemas.microsoft.com/office/drawing/2014/main" id="{C75346B2-1583-42CF-9D64-6F7B6F8656DC}"/>
              </a:ext>
            </a:extLst>
          </p:cNvPr>
          <p:cNvSpPr/>
          <p:nvPr/>
        </p:nvSpPr>
        <p:spPr>
          <a:xfrm>
            <a:off x="10658820" y="63989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pic>
        <p:nvPicPr>
          <p:cNvPr id="18" name="Image 0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33400" y="2058353"/>
            <a:ext cx="4572000" cy="3046095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5356324" y="2127548"/>
            <a:ext cx="4157365" cy="519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083"/>
              </a:lnSpc>
            </a:pPr>
            <a:r>
              <a:rPr lang="en-US" sz="3600" b="1" dirty="0">
                <a:solidFill>
                  <a:srgbClr val="1F1E1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Pressupost 2026</a:t>
            </a:r>
            <a:endParaRPr 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20" name="Text 1"/>
          <p:cNvSpPr/>
          <p:nvPr/>
        </p:nvSpPr>
        <p:spPr>
          <a:xfrm>
            <a:off x="5356324" y="2884091"/>
            <a:ext cx="6356152" cy="21511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625"/>
              </a:lnSpc>
            </a:pPr>
            <a:r>
              <a:rPr lang="ca-ES" sz="3600" b="1" dirty="0" smtClean="0">
                <a:solidFill>
                  <a:srgbClr val="1F1E1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Les ordenances fiscals:  impostos, taxes i preus públics</a:t>
            </a:r>
            <a:endParaRPr lang="ca-ES" sz="3600" b="1" dirty="0">
              <a:latin typeface="Arial Narrow" panose="020B0606020202030204" pitchFamily="34" charset="0"/>
            </a:endParaRPr>
          </a:p>
        </p:txBody>
      </p:sp>
      <p:sp>
        <p:nvSpPr>
          <p:cNvPr id="21" name="Rectángulo 4">
            <a:extLst>
              <a:ext uri="{FF2B5EF4-FFF2-40B4-BE49-F238E27FC236}">
                <a16:creationId xmlns="" xmlns:a16="http://schemas.microsoft.com/office/drawing/2014/main" id="{53EB42BA-C741-4F9F-9F05-B24F9FCBAF23}"/>
              </a:ext>
            </a:extLst>
          </p:cNvPr>
          <p:cNvSpPr/>
          <p:nvPr/>
        </p:nvSpPr>
        <p:spPr>
          <a:xfrm>
            <a:off x="10811220" y="65513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554331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18">
            <a:extLst>
              <a:ext uri="{FF2B5EF4-FFF2-40B4-BE49-F238E27FC236}">
                <a16:creationId xmlns:a16="http://schemas.microsoft.com/office/drawing/2014/main" xmlns="" id="{D25FC7B3-5C31-4F56-B4B7-FF7E8B785E02}"/>
              </a:ext>
            </a:extLst>
          </p:cNvPr>
          <p:cNvSpPr/>
          <p:nvPr/>
        </p:nvSpPr>
        <p:spPr>
          <a:xfrm>
            <a:off x="1524000" y="6671700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11;p18">
            <a:extLst>
              <a:ext uri="{FF2B5EF4-FFF2-40B4-BE49-F238E27FC236}">
                <a16:creationId xmlns:a16="http://schemas.microsoft.com/office/drawing/2014/main" xmlns="" id="{345592DD-E982-4E6A-A930-D7D3AC283626}"/>
              </a:ext>
            </a:extLst>
          </p:cNvPr>
          <p:cNvSpPr/>
          <p:nvPr/>
        </p:nvSpPr>
        <p:spPr>
          <a:xfrm>
            <a:off x="1524000" y="-6403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xmlns="" id="{98FB280F-B681-4D2B-987A-2F9E51FB7080}"/>
              </a:ext>
            </a:extLst>
          </p:cNvPr>
          <p:cNvGrpSpPr/>
          <p:nvPr/>
        </p:nvGrpSpPr>
        <p:grpSpPr>
          <a:xfrm>
            <a:off x="2438401" y="5840550"/>
            <a:ext cx="7512421" cy="787966"/>
            <a:chOff x="2128825" y="3894775"/>
            <a:chExt cx="7015173" cy="719825"/>
          </a:xfrm>
        </p:grpSpPr>
        <p:pic>
          <p:nvPicPr>
            <p:cNvPr id="14" name="Google Shape;57;p13">
              <a:extLst>
                <a:ext uri="{FF2B5EF4-FFF2-40B4-BE49-F238E27FC236}">
                  <a16:creationId xmlns:a16="http://schemas.microsoft.com/office/drawing/2014/main" xmlns="" id="{D18E0559-D200-4620-AB45-BCAD504259C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477"/>
            <a:stretch/>
          </p:blipFill>
          <p:spPr>
            <a:xfrm>
              <a:off x="2128825" y="3951100"/>
              <a:ext cx="7015173" cy="624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xmlns="" id="{8C0C8C62-9083-4F70-9A37-575ECECF2244}"/>
                </a:ext>
              </a:extLst>
            </p:cNvPr>
            <p:cNvSpPr txBox="1"/>
            <p:nvPr/>
          </p:nvSpPr>
          <p:spPr>
            <a:xfrm>
              <a:off x="4343400" y="4012442"/>
              <a:ext cx="3790667" cy="5627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a-ES" sz="1867" dirty="0"/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xmlns="" id="{F48918AA-1FEB-40B4-AE9F-2DA666449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3711" y="3894775"/>
              <a:ext cx="1062700" cy="719825"/>
            </a:xfrm>
            <a:prstGeom prst="rect">
              <a:avLst/>
            </a:prstGeom>
          </p:spPr>
        </p:pic>
        <p:pic>
          <p:nvPicPr>
            <p:cNvPr id="17" name="Picture 4" descr="logo Cartes de Servei">
              <a:extLst>
                <a:ext uri="{FF2B5EF4-FFF2-40B4-BE49-F238E27FC236}">
                  <a16:creationId xmlns:a16="http://schemas.microsoft.com/office/drawing/2014/main" xmlns="" id="{926587BB-AD1C-4364-A7E7-54F96C206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387" y="4060127"/>
              <a:ext cx="977575" cy="405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Rectángulo 23">
            <a:extLst>
              <a:ext uri="{FF2B5EF4-FFF2-40B4-BE49-F238E27FC236}">
                <a16:creationId xmlns="" xmlns:a16="http://schemas.microsoft.com/office/drawing/2014/main" id="{C75346B2-1583-42CF-9D64-6F7B6F8656DC}"/>
              </a:ext>
            </a:extLst>
          </p:cNvPr>
          <p:cNvSpPr/>
          <p:nvPr/>
        </p:nvSpPr>
        <p:spPr>
          <a:xfrm>
            <a:off x="10658820" y="63989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sp>
        <p:nvSpPr>
          <p:cNvPr id="21" name="Rectángulo 4">
            <a:extLst>
              <a:ext uri="{FF2B5EF4-FFF2-40B4-BE49-F238E27FC236}">
                <a16:creationId xmlns="" xmlns:a16="http://schemas.microsoft.com/office/drawing/2014/main" id="{53EB42BA-C741-4F9F-9F05-B24F9FCBAF23}"/>
              </a:ext>
            </a:extLst>
          </p:cNvPr>
          <p:cNvSpPr/>
          <p:nvPr/>
        </p:nvSpPr>
        <p:spPr>
          <a:xfrm>
            <a:off x="10811220" y="65513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428028"/>
            <a:ext cx="8488362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63755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18">
            <a:extLst>
              <a:ext uri="{FF2B5EF4-FFF2-40B4-BE49-F238E27FC236}">
                <a16:creationId xmlns:a16="http://schemas.microsoft.com/office/drawing/2014/main" xmlns="" id="{D25FC7B3-5C31-4F56-B4B7-FF7E8B785E02}"/>
              </a:ext>
            </a:extLst>
          </p:cNvPr>
          <p:cNvSpPr/>
          <p:nvPr/>
        </p:nvSpPr>
        <p:spPr>
          <a:xfrm>
            <a:off x="1524000" y="6671700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11;p18">
            <a:extLst>
              <a:ext uri="{FF2B5EF4-FFF2-40B4-BE49-F238E27FC236}">
                <a16:creationId xmlns:a16="http://schemas.microsoft.com/office/drawing/2014/main" xmlns="" id="{345592DD-E982-4E6A-A930-D7D3AC283626}"/>
              </a:ext>
            </a:extLst>
          </p:cNvPr>
          <p:cNvSpPr/>
          <p:nvPr/>
        </p:nvSpPr>
        <p:spPr>
          <a:xfrm>
            <a:off x="1524000" y="-6403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2" name="Rectángulo 23">
            <a:extLst>
              <a:ext uri="{FF2B5EF4-FFF2-40B4-BE49-F238E27FC236}">
                <a16:creationId xmlns="" xmlns:a16="http://schemas.microsoft.com/office/drawing/2014/main" id="{C75346B2-1583-42CF-9D64-6F7B6F8656DC}"/>
              </a:ext>
            </a:extLst>
          </p:cNvPr>
          <p:cNvSpPr/>
          <p:nvPr/>
        </p:nvSpPr>
        <p:spPr>
          <a:xfrm>
            <a:off x="10658820" y="63989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sp>
        <p:nvSpPr>
          <p:cNvPr id="21" name="Rectángulo 4">
            <a:extLst>
              <a:ext uri="{FF2B5EF4-FFF2-40B4-BE49-F238E27FC236}">
                <a16:creationId xmlns="" xmlns:a16="http://schemas.microsoft.com/office/drawing/2014/main" id="{53EB42BA-C741-4F9F-9F05-B24F9FCBAF23}"/>
              </a:ext>
            </a:extLst>
          </p:cNvPr>
          <p:cNvSpPr/>
          <p:nvPr/>
        </p:nvSpPr>
        <p:spPr>
          <a:xfrm>
            <a:off x="10811220" y="65513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pic>
        <p:nvPicPr>
          <p:cNvPr id="22" name="Imagen 5">
            <a:extLst>
              <a:ext uri="{FF2B5EF4-FFF2-40B4-BE49-F238E27FC236}">
                <a16:creationId xmlns="" xmlns:a16="http://schemas.microsoft.com/office/drawing/2014/main" id="{BBA01E45-6DAB-4712-8F85-79CED479A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264" y="642549"/>
            <a:ext cx="8318740" cy="5804926"/>
          </a:xfrm>
          <a:prstGeom prst="rect">
            <a:avLst/>
          </a:prstGeom>
        </p:spPr>
      </p:pic>
      <p:sp>
        <p:nvSpPr>
          <p:cNvPr id="23" name="Text 1">
            <a:extLst>
              <a:ext uri="{FF2B5EF4-FFF2-40B4-BE49-F238E27FC236}">
                <a16:creationId xmlns="" xmlns:a16="http://schemas.microsoft.com/office/drawing/2014/main" id="{026369B0-B5E9-49EB-9000-2EC10C15ECCB}"/>
              </a:ext>
            </a:extLst>
          </p:cNvPr>
          <p:cNvSpPr/>
          <p:nvPr/>
        </p:nvSpPr>
        <p:spPr>
          <a:xfrm>
            <a:off x="569640" y="339137"/>
            <a:ext cx="7104241" cy="6068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ca-ES" sz="2300" b="1" dirty="0" smtClean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Els ingressos de l'Ajuntament</a:t>
            </a:r>
            <a:endParaRPr lang="ca-ES" sz="23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5875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1;p18">
            <a:extLst>
              <a:ext uri="{FF2B5EF4-FFF2-40B4-BE49-F238E27FC236}">
                <a16:creationId xmlns:a16="http://schemas.microsoft.com/office/drawing/2014/main" xmlns="" id="{D25FC7B3-5C31-4F56-B4B7-FF7E8B785E02}"/>
              </a:ext>
            </a:extLst>
          </p:cNvPr>
          <p:cNvSpPr/>
          <p:nvPr/>
        </p:nvSpPr>
        <p:spPr>
          <a:xfrm>
            <a:off x="1524000" y="6671700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11;p18">
            <a:extLst>
              <a:ext uri="{FF2B5EF4-FFF2-40B4-BE49-F238E27FC236}">
                <a16:creationId xmlns:a16="http://schemas.microsoft.com/office/drawing/2014/main" xmlns="" id="{345592DD-E982-4E6A-A930-D7D3AC283626}"/>
              </a:ext>
            </a:extLst>
          </p:cNvPr>
          <p:cNvSpPr/>
          <p:nvPr/>
        </p:nvSpPr>
        <p:spPr>
          <a:xfrm>
            <a:off x="1524000" y="-6403"/>
            <a:ext cx="9144000" cy="186300"/>
          </a:xfrm>
          <a:prstGeom prst="rect">
            <a:avLst/>
          </a:prstGeom>
          <a:solidFill>
            <a:srgbClr val="9BDE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2" name="Rectángulo 23">
            <a:extLst>
              <a:ext uri="{FF2B5EF4-FFF2-40B4-BE49-F238E27FC236}">
                <a16:creationId xmlns="" xmlns:a16="http://schemas.microsoft.com/office/drawing/2014/main" id="{C75346B2-1583-42CF-9D64-6F7B6F8656DC}"/>
              </a:ext>
            </a:extLst>
          </p:cNvPr>
          <p:cNvSpPr/>
          <p:nvPr/>
        </p:nvSpPr>
        <p:spPr>
          <a:xfrm>
            <a:off x="10658820" y="63989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sp>
        <p:nvSpPr>
          <p:cNvPr id="21" name="Rectángulo 4">
            <a:extLst>
              <a:ext uri="{FF2B5EF4-FFF2-40B4-BE49-F238E27FC236}">
                <a16:creationId xmlns="" xmlns:a16="http://schemas.microsoft.com/office/drawing/2014/main" id="{53EB42BA-C741-4F9F-9F05-B24F9FCBAF23}"/>
              </a:ext>
            </a:extLst>
          </p:cNvPr>
          <p:cNvSpPr/>
          <p:nvPr/>
        </p:nvSpPr>
        <p:spPr>
          <a:xfrm>
            <a:off x="10811220" y="6551365"/>
            <a:ext cx="1533181" cy="45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/>
            <a:endParaRPr lang="es-ES"/>
          </a:p>
        </p:txBody>
      </p:sp>
      <p:sp>
        <p:nvSpPr>
          <p:cNvPr id="8" name="Text 1">
            <a:extLst>
              <a:ext uri="{FF2B5EF4-FFF2-40B4-BE49-F238E27FC236}">
                <a16:creationId xmlns="" xmlns:a16="http://schemas.microsoft.com/office/drawing/2014/main" id="{F6CAF606-72E9-43BB-92BF-F2DCD246F697}"/>
              </a:ext>
            </a:extLst>
          </p:cNvPr>
          <p:cNvSpPr/>
          <p:nvPr/>
        </p:nvSpPr>
        <p:spPr>
          <a:xfrm>
            <a:off x="394810" y="269706"/>
            <a:ext cx="7104241" cy="6068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ca-ES" sz="2300" b="1" dirty="0" smtClean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Ingressos per habitant: 120.903 (</a:t>
            </a:r>
            <a:r>
              <a:rPr lang="ca-ES" sz="2300" b="1" dirty="0" err="1" smtClean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idescat</a:t>
            </a:r>
            <a:r>
              <a:rPr lang="ca-ES" sz="2300" b="1" dirty="0" smtClean="0">
                <a:solidFill>
                  <a:srgbClr val="DA1B2E"/>
                </a:solidFill>
                <a:latin typeface="Arial Narrow" panose="020B0606020202030204" pitchFamily="34" charset="0"/>
                <a:ea typeface="Sora Semi Bold" pitchFamily="34" charset="-122"/>
                <a:cs typeface="Sora Semi Bold" pitchFamily="34" charset="-120"/>
              </a:rPr>
              <a:t> 2024)</a:t>
            </a:r>
            <a:endParaRPr lang="ca-ES" sz="2300" b="1" dirty="0">
              <a:latin typeface="Arial Narrow" panose="020B0606020202030204" pitchFamily="34" charset="0"/>
            </a:endParaRPr>
          </a:p>
        </p:txBody>
      </p:sp>
      <p:pic>
        <p:nvPicPr>
          <p:cNvPr id="9" name="Imagen 7">
            <a:extLst>
              <a:ext uri="{FF2B5EF4-FFF2-40B4-BE49-F238E27FC236}">
                <a16:creationId xmlns="" xmlns:a16="http://schemas.microsoft.com/office/drawing/2014/main" id="{5DD9CAA1-3248-4860-9D79-4631D76D8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59768"/>
            <a:ext cx="8743798" cy="606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019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0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3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5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6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7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3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5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6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7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8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9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1654</TotalTime>
  <Words>520</Words>
  <Application>Microsoft Office PowerPoint</Application>
  <PresentationFormat>Personalizado</PresentationFormat>
  <Paragraphs>73</Paragraphs>
  <Slides>21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ENTRE TOTS, CREEM EL FUTUR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Sessió de Juny</dc:title>
  <dc:creator>Muñoz Martínez, Ana</dc:creator>
  <dc:description>generated using python-pptx</dc:description>
  <cp:lastModifiedBy>Muñoz Martínez, Ana</cp:lastModifiedBy>
  <cp:revision>82</cp:revision>
  <dcterms:created xsi:type="dcterms:W3CDTF">2013-01-27T09:14:16Z</dcterms:created>
  <dcterms:modified xsi:type="dcterms:W3CDTF">2025-11-25T19:12:54Z</dcterms:modified>
</cp:coreProperties>
</file>