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99" r:id="rId2"/>
    <p:sldId id="465" r:id="rId3"/>
    <p:sldId id="466" r:id="rId4"/>
    <p:sldId id="472" r:id="rId5"/>
    <p:sldId id="467" r:id="rId6"/>
    <p:sldId id="473" r:id="rId7"/>
    <p:sldId id="468" r:id="rId8"/>
    <p:sldId id="432" r:id="rId9"/>
    <p:sldId id="258" r:id="rId10"/>
    <p:sldId id="475" r:id="rId11"/>
    <p:sldId id="455" r:id="rId12"/>
    <p:sldId id="424" r:id="rId13"/>
    <p:sldId id="456" r:id="rId14"/>
    <p:sldId id="457" r:id="rId15"/>
    <p:sldId id="428" r:id="rId16"/>
    <p:sldId id="474" r:id="rId17"/>
    <p:sldId id="429" r:id="rId18"/>
    <p:sldId id="477" r:id="rId19"/>
    <p:sldId id="413" r:id="rId20"/>
    <p:sldId id="460" r:id="rId21"/>
    <p:sldId id="490" r:id="rId22"/>
    <p:sldId id="461" r:id="rId23"/>
    <p:sldId id="462" r:id="rId24"/>
    <p:sldId id="463" r:id="rId25"/>
    <p:sldId id="491" r:id="rId26"/>
    <p:sldId id="464" r:id="rId27"/>
    <p:sldId id="492" r:id="rId28"/>
    <p:sldId id="453" r:id="rId29"/>
    <p:sldId id="493" r:id="rId30"/>
    <p:sldId id="494" r:id="rId31"/>
    <p:sldId id="459" r:id="rId32"/>
    <p:sldId id="458" r:id="rId33"/>
    <p:sldId id="422" r:id="rId34"/>
    <p:sldId id="476" r:id="rId35"/>
    <p:sldId id="402" r:id="rId36"/>
    <p:sldId id="478" r:id="rId37"/>
    <p:sldId id="479" r:id="rId38"/>
    <p:sldId id="480" r:id="rId39"/>
    <p:sldId id="481" r:id="rId40"/>
    <p:sldId id="482" r:id="rId41"/>
    <p:sldId id="483" r:id="rId42"/>
    <p:sldId id="484" r:id="rId43"/>
    <p:sldId id="485" r:id="rId44"/>
    <p:sldId id="486" r:id="rId45"/>
    <p:sldId id="487" r:id="rId46"/>
    <p:sldId id="488" r:id="rId47"/>
    <p:sldId id="489" r:id="rId48"/>
    <p:sldId id="471" r:id="rId49"/>
    <p:sldId id="470" r:id="rId50"/>
  </p:sldIdLst>
  <p:sldSz cx="12192000" cy="6858000"/>
  <p:notesSz cx="7099300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úria Parlón - Prioritat habitatge 5 min" id="{EE29E0E4-CC98-4B29-8297-3572EE1FC52E}">
          <p14:sldIdLst/>
        </p14:section>
        <p14:section name="Toni - PLH més rellevant 10 min" id="{F0897E78-778E-4FAE-9F37-231BBA111DF0}">
          <p14:sldIdLst>
            <p14:sldId id="399"/>
            <p14:sldId id="465"/>
            <p14:sldId id="466"/>
            <p14:sldId id="472"/>
            <p14:sldId id="467"/>
            <p14:sldId id="473"/>
          </p14:sldIdLst>
        </p14:section>
        <p14:section name="Núria Colomé - Situació 10 min" id="{1A8ABA2D-BF82-4B23-A835-75DA5AEA7CE9}">
          <p14:sldIdLst>
            <p14:sldId id="468"/>
            <p14:sldId id="432"/>
            <p14:sldId id="258"/>
            <p14:sldId id="475"/>
            <p14:sldId id="455"/>
            <p14:sldId id="424"/>
            <p14:sldId id="456"/>
            <p14:sldId id="457"/>
            <p14:sldId id="428"/>
          </p14:sldIdLst>
        </p14:section>
        <p14:section name="Miquel i Rosina - El Pla 30 min" id="{B91CD67C-CDA7-48BD-A7AC-A0906C2E6DFB}">
          <p14:sldIdLst>
            <p14:sldId id="474"/>
            <p14:sldId id="429"/>
            <p14:sldId id="477"/>
            <p14:sldId id="413"/>
            <p14:sldId id="460"/>
            <p14:sldId id="490"/>
            <p14:sldId id="461"/>
            <p14:sldId id="462"/>
            <p14:sldId id="463"/>
            <p14:sldId id="491"/>
            <p14:sldId id="464"/>
            <p14:sldId id="492"/>
            <p14:sldId id="453"/>
            <p14:sldId id="493"/>
            <p14:sldId id="494"/>
            <p14:sldId id="459"/>
            <p14:sldId id="458"/>
            <p14:sldId id="422"/>
          </p14:sldIdLst>
        </p14:section>
        <p14:section name="Núria Colomé - Proces de participació 5 min" id="{86E157A7-7293-4601-A6EE-0ADEB0DCD9BD}">
          <p14:sldIdLst>
            <p14:sldId id="476"/>
            <p14:sldId id="402"/>
            <p14:sldId id="478"/>
            <p14:sldId id="479"/>
            <p14:sldId id="480"/>
            <p14:sldId id="481"/>
            <p14:sldId id="482"/>
            <p14:sldId id="483"/>
            <p14:sldId id="484"/>
            <p14:sldId id="485"/>
            <p14:sldId id="486"/>
            <p14:sldId id="487"/>
            <p14:sldId id="488"/>
            <p14:sldId id="489"/>
            <p14:sldId id="471"/>
          </p14:sldIdLst>
        </p14:section>
        <p14:section name="Isuka Palau- 2 min" id="{A4855463-FE06-4528-8EFD-D18D2F1637D5}">
          <p14:sldIdLst>
            <p14:sldId id="47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4224" userDrawn="1">
          <p15:clr>
            <a:srgbClr val="A4A3A4"/>
          </p15:clr>
        </p15:guide>
        <p15:guide id="2" pos="347" userDrawn="1">
          <p15:clr>
            <a:srgbClr val="A4A3A4"/>
          </p15:clr>
        </p15:guide>
        <p15:guide id="3" pos="7469" userDrawn="1">
          <p15:clr>
            <a:srgbClr val="A4A3A4"/>
          </p15:clr>
        </p15:guide>
        <p15:guide id="4" orient="horz" userDrawn="1">
          <p15:clr>
            <a:srgbClr val="A4A3A4"/>
          </p15:clr>
        </p15:guide>
        <p15:guide id="5" pos="3817" userDrawn="1">
          <p15:clr>
            <a:srgbClr val="A4A3A4"/>
          </p15:clr>
        </p15:guide>
        <p15:guide id="6" orient="horz" pos="957">
          <p15:clr>
            <a:srgbClr val="A4A3A4"/>
          </p15:clr>
        </p15:guide>
        <p15:guide id="7" pos="3822">
          <p15:clr>
            <a:srgbClr val="A4A3A4"/>
          </p15:clr>
        </p15:guide>
        <p15:guide id="8" orient="horz" pos="5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ia" initials="T" lastIdx="1" clrIdx="0"/>
  <p:cmAuthor id="2" name="Núria Colomé Montull" initials="NCM" lastIdx="9" clrIdx="1"/>
  <p:cmAuthor id="3" name="Helena" initials="H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EC25E"/>
    <a:srgbClr val="5381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89224" autoAdjust="0"/>
  </p:normalViewPr>
  <p:slideViewPr>
    <p:cSldViewPr snapToGrid="0">
      <p:cViewPr varScale="1">
        <p:scale>
          <a:sx n="104" d="100"/>
          <a:sy n="104" d="100"/>
        </p:scale>
        <p:origin x="-870" y="-78"/>
      </p:cViewPr>
      <p:guideLst>
        <p:guide orient="horz" pos="4224"/>
        <p:guide orient="horz"/>
        <p:guide orient="horz" pos="957"/>
        <p:guide orient="horz" pos="560"/>
        <p:guide pos="347"/>
        <p:guide pos="7469"/>
        <p:guide pos="3817"/>
        <p:guide pos="3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87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20506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F4C9E42D-944D-4A3E-B3A1-DE5B3A77A00E}" type="datetime1">
              <a:rPr lang="es-ES" smtClean="0"/>
              <a:pPr/>
              <a:t>13/04/2021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722309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20506" y="9722309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50E0E86F-44AC-4E7B-84EE-76E6551DE9A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1346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575" cy="512763"/>
          </a:xfrm>
          <a:prstGeom prst="rect">
            <a:avLst/>
          </a:prstGeom>
        </p:spPr>
        <p:txBody>
          <a:bodyPr vert="horz" lIns="91432" tIns="45717" rIns="91432" bIns="45717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1139" y="1"/>
            <a:ext cx="3076575" cy="512763"/>
          </a:xfrm>
          <a:prstGeom prst="rect">
            <a:avLst/>
          </a:prstGeom>
        </p:spPr>
        <p:txBody>
          <a:bodyPr vert="horz" lIns="91432" tIns="45717" rIns="91432" bIns="45717" rtlCol="0"/>
          <a:lstStyle>
            <a:lvl1pPr algn="r">
              <a:defRPr sz="1200"/>
            </a:lvl1pPr>
          </a:lstStyle>
          <a:p>
            <a:fld id="{9F3A6392-1FC4-4004-BE16-89B0FED6580E}" type="datetime1">
              <a:rPr lang="es-ES" smtClean="0"/>
              <a:pPr/>
              <a:t>13/04/2021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7" rIns="91432" bIns="45717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32" tIns="45717" rIns="91432" bIns="45717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21851"/>
            <a:ext cx="3076575" cy="512763"/>
          </a:xfrm>
          <a:prstGeom prst="rect">
            <a:avLst/>
          </a:prstGeom>
        </p:spPr>
        <p:txBody>
          <a:bodyPr vert="horz" lIns="91432" tIns="45717" rIns="91432" bIns="45717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1139" y="9721851"/>
            <a:ext cx="3076575" cy="512763"/>
          </a:xfrm>
          <a:prstGeom prst="rect">
            <a:avLst/>
          </a:prstGeom>
        </p:spPr>
        <p:txBody>
          <a:bodyPr vert="horz" lIns="91432" tIns="45717" rIns="91432" bIns="45717" rtlCol="0" anchor="b"/>
          <a:lstStyle>
            <a:lvl1pPr algn="r">
              <a:defRPr sz="1200"/>
            </a:lvl1pPr>
          </a:lstStyle>
          <a:p>
            <a:fld id="{0D655F59-D38D-42C3-8869-F14BF1C518F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94147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9713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19653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52974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8108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5710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Font typeface="Minion Pro" panose="02040503050306020203" pitchFamily="18" charset="0"/>
              <a:buChar char="→"/>
            </a:pPr>
            <a:r>
              <a:rPr lang="ca-ES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Reforç de l’estructura municipal que coordina les polítiques d’habitatge</a:t>
            </a:r>
          </a:p>
          <a:p>
            <a:pPr marL="285750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Font typeface="Minion Pro" panose="02040503050306020203" pitchFamily="18" charset="0"/>
              <a:buChar char="→"/>
            </a:pPr>
            <a:r>
              <a:rPr lang="ca-ES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Millora dels circuits de coordinació dels serveis municipals</a:t>
            </a:r>
          </a:p>
          <a:p>
            <a:pPr marL="285750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Font typeface="Minion Pro" panose="02040503050306020203" pitchFamily="18" charset="0"/>
              <a:buChar char="→"/>
            </a:pPr>
            <a:r>
              <a:rPr lang="ca-ES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Millora de l’atenció a la ciutadania en relació a l’habitatge</a:t>
            </a:r>
          </a:p>
          <a:p>
            <a:pPr marL="285750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10000"/>
              <a:buFont typeface="Minion Pro" panose="02040503050306020203" pitchFamily="18" charset="0"/>
              <a:buChar char="→"/>
            </a:pPr>
            <a:r>
              <a:rPr lang="ca-ES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Incorporació de la perspectiva de gènere</a:t>
            </a:r>
            <a:endParaRPr lang="es-ES" sz="11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08735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0868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9035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0868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03417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03417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87350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0868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44651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08688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108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08688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77854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57827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1616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57100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212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08688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50144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59090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72169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61106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7455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3048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80823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02014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74161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8048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97130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9623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83406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06189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0618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5F59-D38D-42C3-8869-F14BF1C518F5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9021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452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5710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773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0728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F4B3B-1159-45DC-9654-61AC3FD36E34}" type="datetime1">
              <a:rPr lang="es-ES" smtClean="0"/>
              <a:pPr/>
              <a:t>13/04/2021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C375-0072-4F8B-8563-6EB5AD90E1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9629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7D61F-BE5E-4B02-AF9C-A919678C2F51}" type="datetime1">
              <a:rPr lang="es-ES" smtClean="0"/>
              <a:pPr/>
              <a:t>13/04/2021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C375-0072-4F8B-8563-6EB5AD90E1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6342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1061-5FC0-455D-AA82-AB05EA2E3747}" type="datetime1">
              <a:rPr lang="es-ES" smtClean="0"/>
              <a:pPr/>
              <a:t>13/04/2021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C375-0072-4F8B-8563-6EB5AD90E1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405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5666F70-08B6-4343-978A-F244FEAE8A62}" type="datetimeFigureOut">
              <a:rPr lang="ca-ES" smtClean="0"/>
              <a:pPr/>
              <a:t>13/04/2021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19EBD43-BB14-43BA-B4B5-5710D8398307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83656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E6B47-7534-42DC-AAA1-B5DAFDEA3B9E}" type="datetime1">
              <a:rPr lang="es-ES" smtClean="0"/>
              <a:pPr/>
              <a:t>13/04/2021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C375-0072-4F8B-8563-6EB5AD90E1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2232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1C32-95A8-4434-8EF0-808B9F6F5E1E}" type="datetime1">
              <a:rPr lang="es-ES" smtClean="0"/>
              <a:pPr/>
              <a:t>13/04/2021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C375-0072-4F8B-8563-6EB5AD90E1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027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DE08A-D5E1-4722-9FEC-D52E6EE58240}" type="datetime1">
              <a:rPr lang="es-ES" smtClean="0"/>
              <a:pPr/>
              <a:t>13/04/2021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C375-0072-4F8B-8563-6EB5AD90E1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4832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5183-5FE8-4E7D-9592-DBF05ACAB650}" type="datetime1">
              <a:rPr lang="es-ES" smtClean="0"/>
              <a:pPr/>
              <a:t>13/04/2021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C375-0072-4F8B-8563-6EB5AD90E1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1865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B409-3036-4C77-B941-C98F2AC12FE7}" type="datetime1">
              <a:rPr lang="es-ES" smtClean="0"/>
              <a:pPr/>
              <a:t>13/04/2021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C375-0072-4F8B-8563-6EB5AD90E1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7452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AD305-BEE9-43B4-8E2B-ABA507EC9647}" type="datetime1">
              <a:rPr lang="es-ES" smtClean="0"/>
              <a:pPr/>
              <a:t>13/04/2021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C375-0072-4F8B-8563-6EB5AD90E1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1860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C45C4-91F8-4325-8C7F-F67B09CDE8C2}" type="datetime1">
              <a:rPr lang="es-ES" smtClean="0"/>
              <a:pPr/>
              <a:t>13/04/2021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C375-0072-4F8B-8563-6EB5AD90E1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85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1783-32DE-4140-BA7B-68E6DE65D258}" type="datetime1">
              <a:rPr lang="es-ES" smtClean="0"/>
              <a:pPr/>
              <a:t>13/04/2021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C375-0072-4F8B-8563-6EB5AD90E1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214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ABE8C-86CA-466A-B5E7-29AAAF405EE0}" type="datetime1">
              <a:rPr lang="es-ES" smtClean="0"/>
              <a:pPr/>
              <a:t>13/04/2021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6C375-0072-4F8B-8563-6EB5AD90E1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93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"/>
            <a:ext cx="12192000" cy="685746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DFCD832-2AF3-4003-B364-61D2793054C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211" y="5881023"/>
            <a:ext cx="1960880" cy="7524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05771FA4-8BFD-421D-81A3-D37FE5C75CAF}"/>
              </a:ext>
            </a:extLst>
          </p:cNvPr>
          <p:cNvSpPr/>
          <p:nvPr/>
        </p:nvSpPr>
        <p:spPr>
          <a:xfrm>
            <a:off x="425280" y="2813627"/>
            <a:ext cx="8561702" cy="1164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2800" dirty="0">
                <a:latin typeface="Arial Black" panose="020B0A04020102020204" pitchFamily="34" charset="0"/>
                <a:cs typeface="Arial" panose="020B0604020202020204" pitchFamily="34" charset="0"/>
              </a:rPr>
              <a:t>Document per aprovació inicial</a:t>
            </a:r>
          </a:p>
          <a:p>
            <a:pPr>
              <a:lnSpc>
                <a:spcPct val="150000"/>
              </a:lnSpc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Abril | 2021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361AE58E-5076-4872-AB77-DCF341F494FA}"/>
              </a:ext>
            </a:extLst>
          </p:cNvPr>
          <p:cNvSpPr txBox="1">
            <a:spLocks/>
          </p:cNvSpPr>
          <p:nvPr/>
        </p:nvSpPr>
        <p:spPr>
          <a:xfrm>
            <a:off x="425279" y="371475"/>
            <a:ext cx="11330115" cy="1844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PLA LOCAL D’HABITATGE </a:t>
            </a:r>
          </a:p>
          <a:p>
            <a:r>
              <a:rPr lang="ca-E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SANTA COLOMA DE GRAMENET</a:t>
            </a:r>
          </a:p>
        </p:txBody>
      </p:sp>
    </p:spTree>
    <p:extLst>
      <p:ext uri="{BB962C8B-B14F-4D97-AF65-F5344CB8AC3E}">
        <p14:creationId xmlns:p14="http://schemas.microsoft.com/office/powerpoint/2010/main" val="2873732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"/>
            <a:ext cx="12192000" cy="685746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25279" y="371475"/>
            <a:ext cx="11330115" cy="184450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ca-ES" sz="3600" dirty="0">
                <a:solidFill>
                  <a:schemeClr val="bg1"/>
                </a:solidFill>
                <a:latin typeface="Arial Black" panose="020B0A04020102020204" pitchFamily="34" charset="0"/>
              </a:rPr>
              <a:t>1 Situació de l’habitatge</a:t>
            </a:r>
            <a:r>
              <a:rPr lang="ca-ES" sz="3600" dirty="0"/>
              <a:t/>
            </a:r>
            <a:br>
              <a:rPr lang="ca-ES" sz="3600" dirty="0"/>
            </a:br>
            <a:r>
              <a:rPr lang="ca-ES" sz="3200" dirty="0">
                <a:latin typeface="Arial" panose="020B0604020202020204" pitchFamily="34" charset="0"/>
                <a:cs typeface="Arial" panose="020B0604020202020204" pitchFamily="34" charset="0"/>
              </a:rPr>
              <a:t>2 Pla local d’Habitatge 2021- 2027</a:t>
            </a:r>
            <a:r>
              <a:rPr lang="ca-ES" sz="3200" dirty="0"/>
              <a:t>	</a:t>
            </a:r>
            <a:br>
              <a:rPr lang="ca-ES" sz="3200" dirty="0"/>
            </a:br>
            <a:r>
              <a:rPr lang="ca-ES" sz="3200" dirty="0">
                <a:latin typeface="Arial" panose="020B0604020202020204" pitchFamily="34" charset="0"/>
                <a:cs typeface="Arial" panose="020B0604020202020204" pitchFamily="34" charset="0"/>
              </a:rPr>
              <a:t>3 Procés de participació ciutadana</a:t>
            </a:r>
            <a:r>
              <a:rPr lang="ca-ES" sz="3600" dirty="0"/>
              <a:t/>
            </a:r>
            <a:br>
              <a:rPr lang="ca-ES" sz="3600" dirty="0"/>
            </a:br>
            <a:endParaRPr lang="ca-ES" sz="3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576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Situació de l’habitatge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6">
            <a:extLst>
              <a:ext uri="{FF2B5EF4-FFF2-40B4-BE49-F238E27FC236}">
                <a16:creationId xmlns:a16="http://schemas.microsoft.com/office/drawing/2014/main" xmlns="" id="{7499A81C-52AC-4A24-B04E-770186042C43}"/>
              </a:ext>
            </a:extLst>
          </p:cNvPr>
          <p:cNvSpPr txBox="1"/>
          <p:nvPr/>
        </p:nvSpPr>
        <p:spPr>
          <a:xfrm>
            <a:off x="440330" y="2038153"/>
            <a:ext cx="3172004" cy="32316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Població força estable</a:t>
            </a:r>
          </a:p>
        </p:txBody>
      </p:sp>
      <p:sp>
        <p:nvSpPr>
          <p:cNvPr id="15" name="CuadroTexto 6">
            <a:extLst>
              <a:ext uri="{FF2B5EF4-FFF2-40B4-BE49-F238E27FC236}">
                <a16:creationId xmlns:a16="http://schemas.microsoft.com/office/drawing/2014/main" xmlns="" id="{D6278E1D-D3D8-41B4-90CE-54799B8E5A7B}"/>
              </a:ext>
            </a:extLst>
          </p:cNvPr>
          <p:cNvSpPr txBox="1"/>
          <p:nvPr/>
        </p:nvSpPr>
        <p:spPr>
          <a:xfrm>
            <a:off x="7708019" y="2041007"/>
            <a:ext cx="4637906" cy="32316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Reducció de la mida de la llar </a:t>
            </a:r>
          </a:p>
        </p:txBody>
      </p:sp>
      <p:cxnSp>
        <p:nvCxnSpPr>
          <p:cNvPr id="9" name="Straight Connector 16">
            <a:extLst>
              <a:ext uri="{FF2B5EF4-FFF2-40B4-BE49-F238E27FC236}">
                <a16:creationId xmlns:a16="http://schemas.microsoft.com/office/drawing/2014/main" xmlns="" id="{D976E8AF-F16B-4B4A-B137-479EEF722632}"/>
              </a:ext>
            </a:extLst>
          </p:cNvPr>
          <p:cNvCxnSpPr>
            <a:cxnSpLocks/>
          </p:cNvCxnSpPr>
          <p:nvPr/>
        </p:nvCxnSpPr>
        <p:spPr>
          <a:xfrm>
            <a:off x="479409" y="1920913"/>
            <a:ext cx="10717509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6">
            <a:extLst>
              <a:ext uri="{FF2B5EF4-FFF2-40B4-BE49-F238E27FC236}">
                <a16:creationId xmlns:a16="http://schemas.microsoft.com/office/drawing/2014/main" xmlns="" id="{33896DB3-F12D-4F13-8E0C-CBD58D59C6F0}"/>
              </a:ext>
            </a:extLst>
          </p:cNvPr>
          <p:cNvSpPr txBox="1"/>
          <p:nvPr/>
        </p:nvSpPr>
        <p:spPr>
          <a:xfrm>
            <a:off x="1799091" y="1144198"/>
            <a:ext cx="9397827" cy="63094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Població amb important tendència a l’envelliment.</a:t>
            </a:r>
          </a:p>
          <a:p>
            <a:pPr marL="285750" lvl="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Canvi de les característiques de la llar. Creixement llars petites.</a:t>
            </a:r>
          </a:p>
        </p:txBody>
      </p:sp>
      <p:cxnSp>
        <p:nvCxnSpPr>
          <p:cNvPr id="22" name="Straight Connector 16">
            <a:extLst>
              <a:ext uri="{FF2B5EF4-FFF2-40B4-BE49-F238E27FC236}">
                <a16:creationId xmlns:a16="http://schemas.microsoft.com/office/drawing/2014/main" xmlns="" id="{B60CD64E-110C-4A48-A972-B36D7128949F}"/>
              </a:ext>
            </a:extLst>
          </p:cNvPr>
          <p:cNvCxnSpPr>
            <a:cxnSpLocks/>
          </p:cNvCxnSpPr>
          <p:nvPr/>
        </p:nvCxnSpPr>
        <p:spPr>
          <a:xfrm flipV="1">
            <a:off x="479409" y="921441"/>
            <a:ext cx="10717509" cy="4308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96218D3-CAEC-4965-896A-4252EE939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09" y="2636879"/>
            <a:ext cx="3376826" cy="41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222A5AEE-4B07-4B0A-966D-56DB74FEE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515" y="2418642"/>
            <a:ext cx="506749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sz="12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Evolució de la població, 1998 - 2019</a:t>
            </a:r>
            <a:endParaRPr kumimoji="0" lang="es-ES" sz="1200" b="1" i="0" u="none" strike="noStrike" cap="none" normalizeH="0" baseline="0" dirty="0">
              <a:ln>
                <a:noFill/>
              </a:ln>
              <a:solidFill>
                <a:srgbClr val="70AD47"/>
              </a:solidFill>
              <a:effectLst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159EDC85-BCEC-4F45-97D1-AC94B0006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373" y="2837150"/>
            <a:ext cx="4065397" cy="25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xmlns="" id="{8DD10B53-F39D-455D-A963-2C197BBDC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9484" y="2389262"/>
            <a:ext cx="472064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a-ES" sz="1200" b="1" dirty="0">
                <a:solidFill>
                  <a:srgbClr val="5381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Evolució persones per llar, anys 1991, 2001, 2011 i 2017</a:t>
            </a:r>
            <a:endParaRPr kumimoji="0" lang="es-ES" sz="1000" b="1" i="0" u="none" strike="noStrike" cap="none" normalizeH="0" baseline="0" dirty="0">
              <a:ln>
                <a:noFill/>
              </a:ln>
              <a:solidFill>
                <a:srgbClr val="70AD47"/>
              </a:solidFill>
              <a:effectLst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E393F4FB-605F-4E0D-9215-6F5C0419C9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1"/>
          <a:stretch/>
        </p:blipFill>
        <p:spPr>
          <a:xfrm>
            <a:off x="479409" y="1074611"/>
            <a:ext cx="1438063" cy="671566"/>
          </a:xfrm>
          <a:prstGeom prst="rect">
            <a:avLst/>
          </a:prstGeom>
        </p:spPr>
      </p:pic>
      <p:sp>
        <p:nvSpPr>
          <p:cNvPr id="23" name="CuadroTexto 6">
            <a:extLst>
              <a:ext uri="{FF2B5EF4-FFF2-40B4-BE49-F238E27FC236}">
                <a16:creationId xmlns:a16="http://schemas.microsoft.com/office/drawing/2014/main" xmlns="" id="{63C3BD23-B93B-4F12-8B09-87EDE85E1FDE}"/>
              </a:ext>
            </a:extLst>
          </p:cNvPr>
          <p:cNvSpPr txBox="1"/>
          <p:nvPr/>
        </p:nvSpPr>
        <p:spPr>
          <a:xfrm>
            <a:off x="4005094" y="2040993"/>
            <a:ext cx="4637906" cy="32316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Envelliment de la població</a:t>
            </a:r>
          </a:p>
        </p:txBody>
      </p:sp>
      <p:pic>
        <p:nvPicPr>
          <p:cNvPr id="24" name="Imagen 7">
            <a:extLst>
              <a:ext uri="{FF2B5EF4-FFF2-40B4-BE49-F238E27FC236}">
                <a16:creationId xmlns:a16="http://schemas.microsoft.com/office/drawing/2014/main" xmlns="" id="{BDC105F7-ADDC-4DFE-9398-5247F37CF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96" y="2693605"/>
            <a:ext cx="3221196" cy="278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">
            <a:extLst>
              <a:ext uri="{FF2B5EF4-FFF2-40B4-BE49-F238E27FC236}">
                <a16:creationId xmlns:a16="http://schemas.microsoft.com/office/drawing/2014/main" xmlns="" id="{43F4B0C0-9395-440E-BA57-2788839EF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7995" y="2416605"/>
            <a:ext cx="18162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sz="12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Piràmide d’edats per sexe</a:t>
            </a:r>
            <a:endParaRPr kumimoji="0" lang="es-ES" sz="1200" b="1" i="0" u="none" strike="noStrike" cap="none" normalizeH="0" baseline="0" dirty="0">
              <a:ln>
                <a:noFill/>
              </a:ln>
              <a:solidFill>
                <a:srgbClr val="70AD47"/>
              </a:solidFill>
              <a:effectLst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454BD428-0A2F-4A0A-A79E-5375374695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5856"/>
          <a:stretch/>
        </p:blipFill>
        <p:spPr>
          <a:xfrm>
            <a:off x="4310435" y="5685100"/>
            <a:ext cx="3566061" cy="1191006"/>
          </a:xfrm>
          <a:prstGeom prst="rect">
            <a:avLst/>
          </a:prstGeom>
        </p:spPr>
      </p:pic>
      <p:sp>
        <p:nvSpPr>
          <p:cNvPr id="29" name="Rectangle 2">
            <a:extLst>
              <a:ext uri="{FF2B5EF4-FFF2-40B4-BE49-F238E27FC236}">
                <a16:creationId xmlns:a16="http://schemas.microsoft.com/office/drawing/2014/main" xmlns="" id="{BFA66072-CDF9-498A-BA6B-DAF0B266C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4058" y="5434213"/>
            <a:ext cx="32951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sz="1200" b="1" i="0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Evolució dels índexs de dependència 2001 - 2017</a:t>
            </a:r>
            <a:endParaRPr kumimoji="0" lang="es-ES" sz="1200" b="1" i="0" u="none" strike="noStrike" cap="none" normalizeH="0" baseline="0" dirty="0">
              <a:ln>
                <a:noFill/>
              </a:ln>
              <a:solidFill>
                <a:srgbClr val="70AD4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5239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Situació de l’habitatge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xmlns="" id="{9D753EF9-54DB-41BF-A72D-6A2A548DACCE}"/>
              </a:ext>
            </a:extLst>
          </p:cNvPr>
          <p:cNvCxnSpPr>
            <a:cxnSpLocks/>
          </p:cNvCxnSpPr>
          <p:nvPr/>
        </p:nvCxnSpPr>
        <p:spPr>
          <a:xfrm flipV="1">
            <a:off x="479409" y="921441"/>
            <a:ext cx="10717509" cy="4308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6">
            <a:extLst>
              <a:ext uri="{FF2B5EF4-FFF2-40B4-BE49-F238E27FC236}">
                <a16:creationId xmlns:a16="http://schemas.microsoft.com/office/drawing/2014/main" xmlns="" id="{1F995825-5047-45DF-98D0-3CDD316E60A6}"/>
              </a:ext>
            </a:extLst>
          </p:cNvPr>
          <p:cNvSpPr txBox="1"/>
          <p:nvPr/>
        </p:nvSpPr>
        <p:spPr>
          <a:xfrm>
            <a:off x="1799091" y="1146788"/>
            <a:ext cx="9103310" cy="5539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S’estima que en l’escenari del PLH entre un 8,7% i un 8,9% de les llars del municipi necessitaran suport per accedir o mantenir l’habitatge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AACE625D-F2B2-4995-AD60-05FDF44E48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1"/>
          <a:stretch/>
        </p:blipFill>
        <p:spPr>
          <a:xfrm>
            <a:off x="479409" y="1074611"/>
            <a:ext cx="1438063" cy="671566"/>
          </a:xfrm>
          <a:prstGeom prst="rect">
            <a:avLst/>
          </a:prstGeom>
        </p:spPr>
      </p:pic>
      <p:cxnSp>
        <p:nvCxnSpPr>
          <p:cNvPr id="18" name="Straight Connector 16">
            <a:extLst>
              <a:ext uri="{FF2B5EF4-FFF2-40B4-BE49-F238E27FC236}">
                <a16:creationId xmlns:a16="http://schemas.microsoft.com/office/drawing/2014/main" xmlns="" id="{CAC26CBF-5661-4556-BBE5-977E15353BC2}"/>
              </a:ext>
            </a:extLst>
          </p:cNvPr>
          <p:cNvCxnSpPr>
            <a:cxnSpLocks/>
          </p:cNvCxnSpPr>
          <p:nvPr/>
        </p:nvCxnSpPr>
        <p:spPr>
          <a:xfrm>
            <a:off x="479409" y="1924445"/>
            <a:ext cx="10717509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Gráfico 1">
            <a:extLst>
              <a:ext uri="{FF2B5EF4-FFF2-40B4-BE49-F238E27FC236}">
                <a16:creationId xmlns:a16="http://schemas.microsoft.com/office/drawing/2014/main" xmlns="" id="{B4D83A84-CE2D-42D8-BF12-291E69C6692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688" y="2611778"/>
            <a:ext cx="3920151" cy="188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xmlns="" id="{0FF9417A-9EC8-47A7-8833-C6936EEC8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076" y="4694398"/>
            <a:ext cx="4027224" cy="203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uadroTexto 6">
            <a:extLst>
              <a:ext uri="{FF2B5EF4-FFF2-40B4-BE49-F238E27FC236}">
                <a16:creationId xmlns:a16="http://schemas.microsoft.com/office/drawing/2014/main" xmlns="" id="{87D77B8C-868B-4EBF-8FC0-462F0459AC2B}"/>
              </a:ext>
            </a:extLst>
          </p:cNvPr>
          <p:cNvSpPr txBox="1"/>
          <p:nvPr/>
        </p:nvSpPr>
        <p:spPr>
          <a:xfrm>
            <a:off x="6558222" y="2041007"/>
            <a:ext cx="5392351" cy="32316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Dificultat per fer front al pagament de l’habitatge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F162E3C0-3184-4723-965D-9B37704B2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9688" y="2389262"/>
            <a:ext cx="472064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a-ES" sz="1200" b="1" dirty="0">
                <a:solidFill>
                  <a:srgbClr val="5381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Evolució del nombre de persones que reben ajuts</a:t>
            </a:r>
            <a:endParaRPr kumimoji="0" lang="es-ES" sz="1000" b="1" i="0" u="none" strike="noStrike" cap="none" normalizeH="0" baseline="0" dirty="0">
              <a:ln>
                <a:noFill/>
              </a:ln>
              <a:solidFill>
                <a:srgbClr val="70AD47"/>
              </a:solidFill>
              <a:effectLst/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xmlns="" id="{D77F0FF9-58DD-4088-BBEB-56E2BB9C0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4076" y="4473018"/>
            <a:ext cx="472064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a-ES" sz="1200" b="1" dirty="0">
                <a:solidFill>
                  <a:srgbClr val="5381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Llindar d’esforç per pagar el lloguer</a:t>
            </a:r>
            <a:endParaRPr kumimoji="0" lang="es-ES" sz="1000" b="1" i="0" u="none" strike="noStrike" cap="none" normalizeH="0" baseline="0" dirty="0">
              <a:ln>
                <a:noFill/>
              </a:ln>
              <a:solidFill>
                <a:srgbClr val="70AD47"/>
              </a:solidFill>
              <a:effectLst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05121401-32D3-4CC0-BCEF-645844F24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2533" r="3748" b="8565"/>
          <a:stretch>
            <a:fillRect/>
          </a:stretch>
        </p:blipFill>
        <p:spPr bwMode="auto">
          <a:xfrm>
            <a:off x="837681" y="2361317"/>
            <a:ext cx="3100576" cy="444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uadroTexto 6">
            <a:extLst>
              <a:ext uri="{FF2B5EF4-FFF2-40B4-BE49-F238E27FC236}">
                <a16:creationId xmlns:a16="http://schemas.microsoft.com/office/drawing/2014/main" xmlns="" id="{C558CCB5-8BA9-4095-A3EC-91ACF4C2ED2A}"/>
              </a:ext>
            </a:extLst>
          </p:cNvPr>
          <p:cNvSpPr txBox="1"/>
          <p:nvPr/>
        </p:nvSpPr>
        <p:spPr>
          <a:xfrm>
            <a:off x="440329" y="2038153"/>
            <a:ext cx="5655671" cy="32316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Concentració de les llars amb menys ingressos</a:t>
            </a:r>
          </a:p>
        </p:txBody>
      </p:sp>
    </p:spTree>
    <p:extLst>
      <p:ext uri="{BB962C8B-B14F-4D97-AF65-F5344CB8AC3E}">
        <p14:creationId xmlns:p14="http://schemas.microsoft.com/office/powerpoint/2010/main" val="4264823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Situació de l’habitatge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6">
            <a:extLst>
              <a:ext uri="{FF2B5EF4-FFF2-40B4-BE49-F238E27FC236}">
                <a16:creationId xmlns:a16="http://schemas.microsoft.com/office/drawing/2014/main" xmlns="" id="{7499A81C-52AC-4A24-B04E-770186042C43}"/>
              </a:ext>
            </a:extLst>
          </p:cNvPr>
          <p:cNvSpPr txBox="1"/>
          <p:nvPr/>
        </p:nvSpPr>
        <p:spPr>
          <a:xfrm>
            <a:off x="440329" y="2038153"/>
            <a:ext cx="5655671" cy="32316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Molt poca presència d’ascensors </a:t>
            </a:r>
            <a:r>
              <a:rPr lang="ca-ES" sz="1200" b="1" dirty="0">
                <a:latin typeface="Arial" panose="020B0604020202020204" pitchFamily="34" charset="0"/>
                <a:cs typeface="Arial" panose="020B0604020202020204" pitchFamily="34" charset="0"/>
              </a:rPr>
              <a:t>(20,7% dels habitatges)</a:t>
            </a:r>
            <a:endParaRPr lang="ca-E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6">
            <a:extLst>
              <a:ext uri="{FF2B5EF4-FFF2-40B4-BE49-F238E27FC236}">
                <a16:creationId xmlns:a16="http://schemas.microsoft.com/office/drawing/2014/main" xmlns="" id="{D6278E1D-D3D8-41B4-90CE-54799B8E5A7B}"/>
              </a:ext>
            </a:extLst>
          </p:cNvPr>
          <p:cNvSpPr txBox="1"/>
          <p:nvPr/>
        </p:nvSpPr>
        <p:spPr>
          <a:xfrm>
            <a:off x="8357460" y="2042888"/>
            <a:ext cx="3834540" cy="32316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Creixement concentrat en 20 anys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45C10EAC-614D-4FCA-90F8-2CD2BA94D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" t="1076" r="29191" b="13842"/>
          <a:stretch/>
        </p:blipFill>
        <p:spPr bwMode="auto">
          <a:xfrm>
            <a:off x="818717" y="2403682"/>
            <a:ext cx="3385908" cy="435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657EE0EB-5142-477A-A97A-377C94DF7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9" t="52759" r="1396" b="20549"/>
          <a:stretch/>
        </p:blipFill>
        <p:spPr bwMode="auto">
          <a:xfrm>
            <a:off x="4204625" y="5446227"/>
            <a:ext cx="1257495" cy="1310452"/>
          </a:xfrm>
          <a:prstGeom prst="rect">
            <a:avLst/>
          </a:prstGeom>
          <a:noFill/>
          <a:ln w="127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16">
            <a:extLst>
              <a:ext uri="{FF2B5EF4-FFF2-40B4-BE49-F238E27FC236}">
                <a16:creationId xmlns:a16="http://schemas.microsoft.com/office/drawing/2014/main" xmlns="" id="{D976E8AF-F16B-4B4A-B137-479EEF722632}"/>
              </a:ext>
            </a:extLst>
          </p:cNvPr>
          <p:cNvCxnSpPr>
            <a:cxnSpLocks/>
          </p:cNvCxnSpPr>
          <p:nvPr/>
        </p:nvCxnSpPr>
        <p:spPr>
          <a:xfrm>
            <a:off x="479409" y="1920913"/>
            <a:ext cx="10717509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6">
            <a:extLst>
              <a:ext uri="{FF2B5EF4-FFF2-40B4-BE49-F238E27FC236}">
                <a16:creationId xmlns:a16="http://schemas.microsoft.com/office/drawing/2014/main" xmlns="" id="{33896DB3-F12D-4F13-8E0C-CBD58D59C6F0}"/>
              </a:ext>
            </a:extLst>
          </p:cNvPr>
          <p:cNvSpPr txBox="1"/>
          <p:nvPr/>
        </p:nvSpPr>
        <p:spPr>
          <a:xfrm>
            <a:off x="1799091" y="1144198"/>
            <a:ext cx="8963905" cy="63094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El parc residencial és molt uniforme </a:t>
            </a:r>
          </a:p>
          <a:p>
            <a:pPr marL="265113" lvl="0" indent="-265113">
              <a:spcAft>
                <a:spcPts val="600"/>
              </a:spcAft>
              <a:buClr>
                <a:srgbClr val="8EC25E"/>
              </a:buClr>
            </a:pP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	44,8% dels immobles situats en edificis de PB+4 i un 54,4% construïts entre 1961 i 1980.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66818F27-7812-4920-AFFC-082450A2A6FF}"/>
              </a:ext>
            </a:extLst>
          </p:cNvPr>
          <p:cNvGrpSpPr/>
          <p:nvPr/>
        </p:nvGrpSpPr>
        <p:grpSpPr>
          <a:xfrm>
            <a:off x="775428" y="954790"/>
            <a:ext cx="944453" cy="983298"/>
            <a:chOff x="1186399" y="1993851"/>
            <a:chExt cx="2250682" cy="2343253"/>
          </a:xfrm>
        </p:grpSpPr>
        <p:pic>
          <p:nvPicPr>
            <p:cNvPr id="16" name="Imagen 2">
              <a:extLst>
                <a:ext uri="{FF2B5EF4-FFF2-40B4-BE49-F238E27FC236}">
                  <a16:creationId xmlns:a16="http://schemas.microsoft.com/office/drawing/2014/main" xmlns="" id="{A6A64DDA-6134-4884-9438-ACAE7D3CD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99" y="2086423"/>
              <a:ext cx="2250682" cy="2250681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xmlns="" id="{98EA7D6B-D405-4F3B-8F79-89F6E58719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5" t="21682" r="25867" b="61191"/>
            <a:stretch/>
          </p:blipFill>
          <p:spPr>
            <a:xfrm>
              <a:off x="2039795" y="1993851"/>
              <a:ext cx="955586" cy="343699"/>
            </a:xfrm>
            <a:prstGeom prst="rect">
              <a:avLst/>
            </a:prstGeom>
          </p:spPr>
        </p:pic>
      </p:grpSp>
      <p:cxnSp>
        <p:nvCxnSpPr>
          <p:cNvPr id="22" name="Straight Connector 16">
            <a:extLst>
              <a:ext uri="{FF2B5EF4-FFF2-40B4-BE49-F238E27FC236}">
                <a16:creationId xmlns:a16="http://schemas.microsoft.com/office/drawing/2014/main" xmlns="" id="{B60CD64E-110C-4A48-A972-B36D7128949F}"/>
              </a:ext>
            </a:extLst>
          </p:cNvPr>
          <p:cNvCxnSpPr>
            <a:cxnSpLocks/>
          </p:cNvCxnSpPr>
          <p:nvPr/>
        </p:nvCxnSpPr>
        <p:spPr>
          <a:xfrm flipV="1">
            <a:off x="479409" y="921441"/>
            <a:ext cx="10717509" cy="4308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64C16CA4-E402-48E6-8C1B-E4DE1589B18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814" y="2792863"/>
            <a:ext cx="3782062" cy="2653364"/>
          </a:xfrm>
          <a:prstGeom prst="rect">
            <a:avLst/>
          </a:prstGeom>
          <a:noFill/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3DD14BDB-7ED9-4A75-B575-05BF3DFA8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5385" y="2429329"/>
            <a:ext cx="3871316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a-ES" sz="1200" b="1" dirty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Edificis destinats a habitatge, per accessibilitat i ascensors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sz="100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 número de plantes</a:t>
            </a:r>
            <a:endParaRPr kumimoji="0" lang="es-ES" sz="100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xmlns="" id="{2232E35F-0595-4CD2-9690-38A7F0BF7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7460" y="2440018"/>
            <a:ext cx="23338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a-ES" sz="1200" b="1" dirty="0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Immobles, per any de construcció</a:t>
            </a:r>
            <a:endParaRPr kumimoji="0" lang="es-ES" sz="1200" b="1" i="0" u="none" strike="noStrike" cap="none" normalizeH="0" baseline="0" dirty="0">
              <a:ln>
                <a:noFill/>
              </a:ln>
              <a:solidFill>
                <a:srgbClr val="70AD47"/>
              </a:solidFill>
              <a:effectLst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B8B86087-E3C8-4541-AE05-7F68E3AFDF2B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45"/>
          <a:stretch/>
        </p:blipFill>
        <p:spPr bwMode="auto">
          <a:xfrm>
            <a:off x="4350514" y="3093690"/>
            <a:ext cx="3685993" cy="23395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7534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Situació de l’habitatge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6">
            <a:extLst>
              <a:ext uri="{FF2B5EF4-FFF2-40B4-BE49-F238E27FC236}">
                <a16:creationId xmlns:a16="http://schemas.microsoft.com/office/drawing/2014/main" xmlns="" id="{7499A81C-52AC-4A24-B04E-770186042C43}"/>
              </a:ext>
            </a:extLst>
          </p:cNvPr>
          <p:cNvSpPr txBox="1"/>
          <p:nvPr/>
        </p:nvSpPr>
        <p:spPr>
          <a:xfrm>
            <a:off x="440330" y="2011650"/>
            <a:ext cx="5482006" cy="32316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Important potencial d’habitatge assequible</a:t>
            </a:r>
          </a:p>
        </p:txBody>
      </p:sp>
      <p:pic>
        <p:nvPicPr>
          <p:cNvPr id="11" name="Picture 73" descr="I12_POTENCIAL D’HABITATGE PÚBLIC I HPO PRIVAT">
            <a:extLst>
              <a:ext uri="{FF2B5EF4-FFF2-40B4-BE49-F238E27FC236}">
                <a16:creationId xmlns:a16="http://schemas.microsoft.com/office/drawing/2014/main" xmlns="" id="{D2895212-DEFC-4FAA-A914-E52D95E1F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3" t="5655" r="3477" b="7593"/>
          <a:stretch/>
        </p:blipFill>
        <p:spPr bwMode="auto">
          <a:xfrm>
            <a:off x="824844" y="2390646"/>
            <a:ext cx="3200309" cy="445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3" descr="I12_POTENCIAL D’HABITATGE PÚBLIC I HPO PRIVAT">
            <a:extLst>
              <a:ext uri="{FF2B5EF4-FFF2-40B4-BE49-F238E27FC236}">
                <a16:creationId xmlns:a16="http://schemas.microsoft.com/office/drawing/2014/main" xmlns="" id="{0E2087B2-50EC-4141-9102-5EAF46293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3" t="64634" r="63724" b="10357"/>
          <a:stretch/>
        </p:blipFill>
        <p:spPr bwMode="auto">
          <a:xfrm>
            <a:off x="564667" y="5058091"/>
            <a:ext cx="1432915" cy="18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xmlns="" id="{98EB714F-9BEC-47D6-B716-410CBC1AD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912" y="2040502"/>
            <a:ext cx="608575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ca-ES" sz="1200" b="1" dirty="0">
                <a:solidFill>
                  <a:srgbClr val="70AD47"/>
                </a:solidFill>
                <a:latin typeface="Calibri" pitchFamily="34" charset="0"/>
                <a:cs typeface="Calibri" pitchFamily="34" charset="0"/>
              </a:rPr>
              <a:t>Classificació dels habitatges de titularitat pública o inclosos a programes públics</a:t>
            </a:r>
            <a:endParaRPr lang="es-ES" sz="1200" b="1" dirty="0">
              <a:solidFill>
                <a:srgbClr val="70AD47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CuadroTexto 6">
            <a:extLst>
              <a:ext uri="{FF2B5EF4-FFF2-40B4-BE49-F238E27FC236}">
                <a16:creationId xmlns:a16="http://schemas.microsoft.com/office/drawing/2014/main" xmlns="" id="{FF4EDEB8-1D1E-4252-B92D-475B292709B0}"/>
              </a:ext>
            </a:extLst>
          </p:cNvPr>
          <p:cNvSpPr txBox="1"/>
          <p:nvPr/>
        </p:nvSpPr>
        <p:spPr>
          <a:xfrm>
            <a:off x="1799091" y="1116567"/>
            <a:ext cx="8963905" cy="89255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L’habitatge protegit existent i previst es troba distribuït pel municipi.</a:t>
            </a:r>
          </a:p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Sòl públic disponible per a noves promocions. </a:t>
            </a:r>
          </a:p>
          <a:p>
            <a:pPr marL="265113" indent="-265113">
              <a:spcAft>
                <a:spcPts val="600"/>
              </a:spcAft>
              <a:buClr>
                <a:srgbClr val="8EC25E"/>
              </a:buClr>
            </a:pPr>
            <a:endParaRPr lang="ca-E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9715F305-C217-4803-9A0D-E109E6A5AC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5" b="15769"/>
          <a:stretch/>
        </p:blipFill>
        <p:spPr>
          <a:xfrm>
            <a:off x="640087" y="1197854"/>
            <a:ext cx="1290751" cy="74909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4331F952-134D-4DBD-87AD-956985A4AD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05" y="1106048"/>
            <a:ext cx="768210" cy="76821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2EC56BED-C5CF-4993-A48E-16304771CC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5" b="15769"/>
          <a:stretch/>
        </p:blipFill>
        <p:spPr>
          <a:xfrm>
            <a:off x="261929" y="1003331"/>
            <a:ext cx="1290751" cy="749096"/>
          </a:xfrm>
          <a:prstGeom prst="rect">
            <a:avLst/>
          </a:prstGeom>
        </p:spPr>
      </p:pic>
      <p:cxnSp>
        <p:nvCxnSpPr>
          <p:cNvPr id="19" name="Straight Connector 16">
            <a:extLst>
              <a:ext uri="{FF2B5EF4-FFF2-40B4-BE49-F238E27FC236}">
                <a16:creationId xmlns:a16="http://schemas.microsoft.com/office/drawing/2014/main" xmlns="" id="{CAB2651D-050B-43C3-811D-091FF0685C49}"/>
              </a:ext>
            </a:extLst>
          </p:cNvPr>
          <p:cNvCxnSpPr>
            <a:cxnSpLocks/>
          </p:cNvCxnSpPr>
          <p:nvPr/>
        </p:nvCxnSpPr>
        <p:spPr>
          <a:xfrm>
            <a:off x="479409" y="1920913"/>
            <a:ext cx="10717509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16">
            <a:extLst>
              <a:ext uri="{FF2B5EF4-FFF2-40B4-BE49-F238E27FC236}">
                <a16:creationId xmlns:a16="http://schemas.microsoft.com/office/drawing/2014/main" xmlns="" id="{FA7FB468-2EAB-4E6F-AC44-A98FC1969FFB}"/>
              </a:ext>
            </a:extLst>
          </p:cNvPr>
          <p:cNvCxnSpPr>
            <a:cxnSpLocks/>
          </p:cNvCxnSpPr>
          <p:nvPr/>
        </p:nvCxnSpPr>
        <p:spPr>
          <a:xfrm flipV="1">
            <a:off x="479409" y="921441"/>
            <a:ext cx="10717509" cy="4308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C3A02DAE-9B8B-40DA-B4D6-6AC286B4E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0268" y="233481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8A3022E-D952-40DE-90E2-C825E2110C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0268" y="6347353"/>
            <a:ext cx="5215189" cy="492116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92A63285-6843-4370-A04E-F1E555420351}"/>
              </a:ext>
            </a:extLst>
          </p:cNvPr>
          <p:cNvSpPr txBox="1"/>
          <p:nvPr/>
        </p:nvSpPr>
        <p:spPr>
          <a:xfrm>
            <a:off x="5736567" y="6042413"/>
            <a:ext cx="57576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a-ES" sz="1200" b="1" dirty="0">
                <a:solidFill>
                  <a:srgbClr val="8EC25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Propietat del parc d’habitatges de lloguer públics existents, 2019</a:t>
            </a:r>
            <a:endParaRPr lang="es-ES" sz="1200" dirty="0">
              <a:solidFill>
                <a:srgbClr val="8EC25E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336FC7D-7EE0-4C87-8C70-60447A3CDF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6567" y="2292846"/>
            <a:ext cx="5026429" cy="361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04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Situació de l’habitatge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6">
            <a:extLst>
              <a:ext uri="{FF2B5EF4-FFF2-40B4-BE49-F238E27FC236}">
                <a16:creationId xmlns:a16="http://schemas.microsoft.com/office/drawing/2014/main" xmlns="" id="{7499A81C-52AC-4A24-B04E-770186042C43}"/>
              </a:ext>
            </a:extLst>
          </p:cNvPr>
          <p:cNvSpPr txBox="1"/>
          <p:nvPr/>
        </p:nvSpPr>
        <p:spPr>
          <a:xfrm>
            <a:off x="440330" y="2011653"/>
            <a:ext cx="5482006" cy="32316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Important potenciació de la renovació urbana</a:t>
            </a:r>
          </a:p>
        </p:txBody>
      </p:sp>
      <p:sp>
        <p:nvSpPr>
          <p:cNvPr id="15" name="CuadroTexto 6">
            <a:extLst>
              <a:ext uri="{FF2B5EF4-FFF2-40B4-BE49-F238E27FC236}">
                <a16:creationId xmlns:a16="http://schemas.microsoft.com/office/drawing/2014/main" xmlns="" id="{D6278E1D-D3D8-41B4-90CE-54799B8E5A7B}"/>
              </a:ext>
            </a:extLst>
          </p:cNvPr>
          <p:cNvSpPr txBox="1"/>
          <p:nvPr/>
        </p:nvSpPr>
        <p:spPr>
          <a:xfrm>
            <a:off x="6574021" y="2014507"/>
            <a:ext cx="4936662" cy="32316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Centres d’atenció a les dones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4331F952-134D-4DBD-87AD-956985A4AD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05" y="1106043"/>
            <a:ext cx="768210" cy="768210"/>
          </a:xfrm>
          <a:prstGeom prst="rect">
            <a:avLst/>
          </a:prstGeom>
        </p:spPr>
      </p:pic>
      <p:pic>
        <p:nvPicPr>
          <p:cNvPr id="16" name="Picture 74" descr="I8_arees_intervenció">
            <a:extLst>
              <a:ext uri="{FF2B5EF4-FFF2-40B4-BE49-F238E27FC236}">
                <a16:creationId xmlns:a16="http://schemas.microsoft.com/office/drawing/2014/main" xmlns="" id="{80F9711E-1E65-42E1-B09E-58597A053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t="6129" r="3584" b="7599"/>
          <a:stretch/>
        </p:blipFill>
        <p:spPr bwMode="auto">
          <a:xfrm>
            <a:off x="830636" y="2403698"/>
            <a:ext cx="3219153" cy="445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4" descr="I8_arees_intervenció">
            <a:extLst>
              <a:ext uri="{FF2B5EF4-FFF2-40B4-BE49-F238E27FC236}">
                <a16:creationId xmlns:a16="http://schemas.microsoft.com/office/drawing/2014/main" xmlns="" id="{462D2D10-EF14-4C7A-A0E1-C4314C170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t="71707" r="51037" b="18167"/>
          <a:stretch/>
        </p:blipFill>
        <p:spPr bwMode="auto">
          <a:xfrm>
            <a:off x="618647" y="5758549"/>
            <a:ext cx="1821565" cy="63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adroTexto 6">
            <a:extLst>
              <a:ext uri="{FF2B5EF4-FFF2-40B4-BE49-F238E27FC236}">
                <a16:creationId xmlns:a16="http://schemas.microsoft.com/office/drawing/2014/main" xmlns="" id="{E253B5C2-8FAD-4F8E-9B56-7A19E62B75B0}"/>
              </a:ext>
            </a:extLst>
          </p:cNvPr>
          <p:cNvSpPr txBox="1"/>
          <p:nvPr/>
        </p:nvSpPr>
        <p:spPr>
          <a:xfrm>
            <a:off x="1806352" y="1006114"/>
            <a:ext cx="4343433" cy="86177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Projectes innovadors en la millora de l’habitatge i acompanyament a comunitats </a:t>
            </a:r>
          </a:p>
          <a:p>
            <a:pPr marL="268288" lvl="0">
              <a:spcAft>
                <a:spcPts val="600"/>
              </a:spcAft>
              <a:buClr>
                <a:srgbClr val="8EC25E"/>
              </a:buClr>
            </a:pPr>
            <a:r>
              <a:rPr lang="ca-ES" sz="1500" b="1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 </a:t>
            </a:r>
            <a:r>
              <a:rPr lang="ca-ES" sz="1500" b="1" i="1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Renovem els barris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7E3B55F0-2934-4C14-AC12-AA8A65762C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3" t="18538" r="20710" b="19617"/>
          <a:stretch/>
        </p:blipFill>
        <p:spPr>
          <a:xfrm>
            <a:off x="673073" y="972447"/>
            <a:ext cx="931606" cy="977248"/>
          </a:xfrm>
          <a:prstGeom prst="rect">
            <a:avLst/>
          </a:prstGeom>
        </p:spPr>
      </p:pic>
      <p:sp>
        <p:nvSpPr>
          <p:cNvPr id="21" name="CuadroTexto 6">
            <a:extLst>
              <a:ext uri="{FF2B5EF4-FFF2-40B4-BE49-F238E27FC236}">
                <a16:creationId xmlns:a16="http://schemas.microsoft.com/office/drawing/2014/main" xmlns="" id="{A53CE2A9-7520-4BD4-B205-C08C865D095A}"/>
              </a:ext>
            </a:extLst>
          </p:cNvPr>
          <p:cNvSpPr txBox="1"/>
          <p:nvPr/>
        </p:nvSpPr>
        <p:spPr>
          <a:xfrm>
            <a:off x="6853485" y="1248008"/>
            <a:ext cx="4343433" cy="32316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Impuls de polítiques feministes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9C34E4E1-6296-44F3-9F8D-1D4FB18E96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0145">
            <a:off x="6223663" y="1162528"/>
            <a:ext cx="634941" cy="63494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C2F22B2-4B91-4474-97E9-BFDF3496AD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267" y="2952590"/>
            <a:ext cx="3809524" cy="1523809"/>
          </a:xfrm>
          <a:prstGeom prst="rect">
            <a:avLst/>
          </a:prstGeom>
        </p:spPr>
      </p:pic>
      <p:sp>
        <p:nvSpPr>
          <p:cNvPr id="29" name="Rectangle 2">
            <a:extLst>
              <a:ext uri="{FF2B5EF4-FFF2-40B4-BE49-F238E27FC236}">
                <a16:creationId xmlns:a16="http://schemas.microsoft.com/office/drawing/2014/main" xmlns="" id="{0A1DEACB-29C9-48B7-B5AA-1EBEF4FDD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6267" y="5381603"/>
            <a:ext cx="43924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ca-ES" sz="16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Centre d’Informació i Atenció Integral a les Dones</a:t>
            </a:r>
            <a:endParaRPr lang="es-ES" sz="1600" b="1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Connector 16">
            <a:extLst>
              <a:ext uri="{FF2B5EF4-FFF2-40B4-BE49-F238E27FC236}">
                <a16:creationId xmlns:a16="http://schemas.microsoft.com/office/drawing/2014/main" xmlns="" id="{632D7839-AF5C-44F2-BD3C-DEB834533D91}"/>
              </a:ext>
            </a:extLst>
          </p:cNvPr>
          <p:cNvCxnSpPr>
            <a:cxnSpLocks/>
          </p:cNvCxnSpPr>
          <p:nvPr/>
        </p:nvCxnSpPr>
        <p:spPr>
          <a:xfrm>
            <a:off x="479409" y="1920913"/>
            <a:ext cx="10717509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6">
            <a:extLst>
              <a:ext uri="{FF2B5EF4-FFF2-40B4-BE49-F238E27FC236}">
                <a16:creationId xmlns:a16="http://schemas.microsoft.com/office/drawing/2014/main" xmlns="" id="{E29FD968-66D1-425F-B0F9-7BA2CC0985EC}"/>
              </a:ext>
            </a:extLst>
          </p:cNvPr>
          <p:cNvCxnSpPr>
            <a:cxnSpLocks/>
          </p:cNvCxnSpPr>
          <p:nvPr/>
        </p:nvCxnSpPr>
        <p:spPr>
          <a:xfrm flipV="1">
            <a:off x="479409" y="921441"/>
            <a:ext cx="10717509" cy="4308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947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"/>
            <a:ext cx="12192000" cy="685746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25279" y="371475"/>
            <a:ext cx="11330115" cy="184450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ca-E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Situació de l’habitatge</a:t>
            </a:r>
            <a:r>
              <a:rPr lang="ca-ES" sz="3600" dirty="0"/>
              <a:t/>
            </a:r>
            <a:br>
              <a:rPr lang="ca-ES" sz="3600" dirty="0"/>
            </a:br>
            <a:r>
              <a:rPr lang="ca-ES" sz="3600" dirty="0">
                <a:solidFill>
                  <a:schemeClr val="bg1"/>
                </a:solidFill>
                <a:latin typeface="Arial Black" panose="020B0A04020102020204" pitchFamily="34" charset="0"/>
              </a:rPr>
              <a:t>2 Pla local d’Habitatge 2021- 2027</a:t>
            </a:r>
            <a:r>
              <a:rPr lang="ca-ES" sz="3600" dirty="0"/>
              <a:t>	</a:t>
            </a:r>
            <a:br>
              <a:rPr lang="ca-ES" sz="3600" dirty="0"/>
            </a:br>
            <a:r>
              <a:rPr lang="ca-ES" sz="3200" dirty="0">
                <a:latin typeface="Arial" panose="020B0604020202020204" pitchFamily="34" charset="0"/>
                <a:cs typeface="Arial" panose="020B0604020202020204" pitchFamily="34" charset="0"/>
              </a:rPr>
              <a:t>3 Procés de participació ciutadana</a:t>
            </a:r>
            <a:r>
              <a:rPr lang="ca-ES" sz="3600" dirty="0"/>
              <a:t/>
            </a:r>
            <a:br>
              <a:rPr lang="ca-ES" sz="3600" dirty="0"/>
            </a:br>
            <a:endParaRPr lang="ca-ES" sz="3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945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E6A7DA65-529A-4EAB-AF63-B389F82B9ADD}"/>
              </a:ext>
            </a:extLst>
          </p:cNvPr>
          <p:cNvSpPr/>
          <p:nvPr/>
        </p:nvSpPr>
        <p:spPr>
          <a:xfrm>
            <a:off x="-1172" y="0"/>
            <a:ext cx="12192000" cy="6858000"/>
          </a:xfrm>
          <a:prstGeom prst="rect">
            <a:avLst/>
          </a:prstGeom>
          <a:solidFill>
            <a:srgbClr val="F3F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99DDBED-9B61-4D0B-BA37-18F88DD25EE4}"/>
              </a:ext>
            </a:extLst>
          </p:cNvPr>
          <p:cNvSpPr txBox="1"/>
          <p:nvPr/>
        </p:nvSpPr>
        <p:spPr>
          <a:xfrm>
            <a:off x="1283945" y="4008667"/>
            <a:ext cx="171026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>
                <a:latin typeface="Arial Black" panose="020B0A04020102020204" pitchFamily="34" charset="0"/>
                <a:cs typeface="Arial" panose="020B0604020202020204" pitchFamily="34" charset="0"/>
              </a:rPr>
              <a:t>REPTES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C4F7AB5-D8C1-4B1A-A326-8EAC2EAB93CC}"/>
              </a:ext>
            </a:extLst>
          </p:cNvPr>
          <p:cNvSpPr/>
          <p:nvPr/>
        </p:nvSpPr>
        <p:spPr>
          <a:xfrm>
            <a:off x="1606842" y="1103940"/>
            <a:ext cx="1260683" cy="26326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s-ES" sz="96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  <a:endParaRPr lang="es-ES" sz="9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43900F6-60E2-457D-8F85-AA6917AD01A2}"/>
              </a:ext>
            </a:extLst>
          </p:cNvPr>
          <p:cNvSpPr txBox="1"/>
          <p:nvPr/>
        </p:nvSpPr>
        <p:spPr>
          <a:xfrm>
            <a:off x="4084363" y="3824002"/>
            <a:ext cx="279084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>
                <a:latin typeface="Arial Black" panose="020B0A04020102020204" pitchFamily="34" charset="0"/>
                <a:cs typeface="Arial" panose="020B0604020202020204" pitchFamily="34" charset="0"/>
              </a:rPr>
              <a:t>EIXOS ESTRATÈGICS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56EDFF2-C67F-4303-A8F4-C0F8CC1C061F}"/>
              </a:ext>
            </a:extLst>
          </p:cNvPr>
          <p:cNvSpPr/>
          <p:nvPr/>
        </p:nvSpPr>
        <p:spPr>
          <a:xfrm>
            <a:off x="5015314" y="1103940"/>
            <a:ext cx="1260683" cy="26326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s-ES" sz="96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  <a:endParaRPr lang="es-ES" sz="9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0562E8CB-74E9-4CFE-BE74-1EEAA905306F}"/>
              </a:ext>
            </a:extLst>
          </p:cNvPr>
          <p:cNvSpPr txBox="1"/>
          <p:nvPr/>
        </p:nvSpPr>
        <p:spPr>
          <a:xfrm>
            <a:off x="8040317" y="4008666"/>
            <a:ext cx="30339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>
                <a:latin typeface="Arial Black" panose="020B0A04020102020204" pitchFamily="34" charset="0"/>
                <a:cs typeface="Arial" panose="020B0604020202020204" pitchFamily="34" charset="0"/>
              </a:rPr>
              <a:t>ACTUACIONS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C92CD65C-DB9B-4148-AF67-CAFD8DAE2762}"/>
              </a:ext>
            </a:extLst>
          </p:cNvPr>
          <p:cNvSpPr/>
          <p:nvPr/>
        </p:nvSpPr>
        <p:spPr>
          <a:xfrm>
            <a:off x="8331269" y="1041016"/>
            <a:ext cx="1843509" cy="26326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s-ES" sz="96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58</a:t>
            </a:r>
            <a:endParaRPr lang="es-ES" sz="9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echa: a la derecha 17">
            <a:extLst>
              <a:ext uri="{FF2B5EF4-FFF2-40B4-BE49-F238E27FC236}">
                <a16:creationId xmlns:a16="http://schemas.microsoft.com/office/drawing/2014/main" xmlns="" id="{5B5F81A6-A791-44AF-A630-C4DE34F0B6E1}"/>
              </a:ext>
            </a:extLst>
          </p:cNvPr>
          <p:cNvSpPr/>
          <p:nvPr/>
        </p:nvSpPr>
        <p:spPr>
          <a:xfrm>
            <a:off x="3407435" y="2659276"/>
            <a:ext cx="491705" cy="401075"/>
          </a:xfrm>
          <a:prstGeom prst="rightArrow">
            <a:avLst/>
          </a:prstGeom>
          <a:solidFill>
            <a:srgbClr val="8EC25E"/>
          </a:solidFill>
          <a:ln>
            <a:solidFill>
              <a:srgbClr val="8EC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a-ES" sz="9600"/>
          </a:p>
        </p:txBody>
      </p:sp>
      <p:sp>
        <p:nvSpPr>
          <p:cNvPr id="10" name="Flecha: a la derecha 18">
            <a:extLst>
              <a:ext uri="{FF2B5EF4-FFF2-40B4-BE49-F238E27FC236}">
                <a16:creationId xmlns:a16="http://schemas.microsoft.com/office/drawing/2014/main" xmlns="" id="{400FDEB2-7428-494C-97C9-BFB8C6AA127A}"/>
              </a:ext>
            </a:extLst>
          </p:cNvPr>
          <p:cNvSpPr/>
          <p:nvPr/>
        </p:nvSpPr>
        <p:spPr>
          <a:xfrm>
            <a:off x="6915510" y="2659275"/>
            <a:ext cx="491705" cy="401075"/>
          </a:xfrm>
          <a:prstGeom prst="rightArrow">
            <a:avLst/>
          </a:prstGeom>
          <a:solidFill>
            <a:srgbClr val="8EC25E"/>
          </a:solidFill>
          <a:ln>
            <a:solidFill>
              <a:srgbClr val="8EC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a-ES" sz="960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C5BDE18A-EAE0-4FD8-B86B-CA85F56DD5B4}"/>
              </a:ext>
            </a:extLst>
          </p:cNvPr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Estructura de proposta del Pla Local d’Habitatge 2021 - 2027 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395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3380" y="929463"/>
            <a:ext cx="93564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Reforçar la mediació i els ajuts per facilitar el manteniment de l’habitatge</a:t>
            </a:r>
          </a:p>
          <a:p>
            <a:pPr marL="285750" indent="-285750">
              <a:lnSpc>
                <a:spcPct val="200000"/>
              </a:lnSpc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Mobilitzar l’habitatge privat cap al lloguer assequible</a:t>
            </a:r>
          </a:p>
          <a:p>
            <a:pPr marL="285750" indent="-285750">
              <a:lnSpc>
                <a:spcPct val="200000"/>
              </a:lnSpc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Incrementar el parc d’habitatge assequible</a:t>
            </a:r>
          </a:p>
          <a:p>
            <a:pPr marL="285750" indent="-285750">
              <a:lnSpc>
                <a:spcPct val="200000"/>
              </a:lnSpc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Millorar la gestió del parc públic</a:t>
            </a:r>
          </a:p>
          <a:p>
            <a:pPr marL="285750" indent="-285750">
              <a:lnSpc>
                <a:spcPct val="200000"/>
              </a:lnSpc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Fomentar la rehabilitació per revertir la segregació socio-espacial</a:t>
            </a:r>
          </a:p>
          <a:p>
            <a:pPr marL="285750" indent="-285750">
              <a:lnSpc>
                <a:spcPct val="200000"/>
              </a:lnSpc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Reforçar l’acompanyament a les comunitats</a:t>
            </a:r>
          </a:p>
          <a:p>
            <a:pPr marL="285750" indent="-285750">
              <a:lnSpc>
                <a:spcPct val="200000"/>
              </a:lnSpc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Atendre el repte de l’envelliment de la població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Reptes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04015" y="1005444"/>
            <a:ext cx="8160422" cy="3874655"/>
            <a:chOff x="1704014" y="1458780"/>
            <a:chExt cx="8968837" cy="3874655"/>
          </a:xfrm>
        </p:grpSpPr>
        <p:cxnSp>
          <p:nvCxnSpPr>
            <p:cNvPr id="5" name="Straight Connector 16">
              <a:extLst>
                <a:ext uri="{FF2B5EF4-FFF2-40B4-BE49-F238E27FC236}">
                  <a16:creationId xmlns:a16="http://schemas.microsoft.com/office/drawing/2014/main" xmlns="" id="{C8BB5E9B-C5B4-47BA-86CE-F371D8C6430D}"/>
                </a:ext>
              </a:extLst>
            </p:cNvPr>
            <p:cNvCxnSpPr>
              <a:cxnSpLocks/>
            </p:cNvCxnSpPr>
            <p:nvPr/>
          </p:nvCxnSpPr>
          <p:spPr>
            <a:xfrm>
              <a:off x="1704014" y="2036053"/>
              <a:ext cx="8968837" cy="0"/>
            </a:xfrm>
            <a:prstGeom prst="line">
              <a:avLst/>
            </a:prstGeom>
            <a:ln w="19050">
              <a:solidFill>
                <a:srgbClr val="8EC2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6">
              <a:extLst>
                <a:ext uri="{FF2B5EF4-FFF2-40B4-BE49-F238E27FC236}">
                  <a16:creationId xmlns:a16="http://schemas.microsoft.com/office/drawing/2014/main" xmlns="" id="{C8BB5E9B-C5B4-47BA-86CE-F371D8C6430D}"/>
                </a:ext>
              </a:extLst>
            </p:cNvPr>
            <p:cNvCxnSpPr>
              <a:cxnSpLocks/>
            </p:cNvCxnSpPr>
            <p:nvPr/>
          </p:nvCxnSpPr>
          <p:spPr>
            <a:xfrm>
              <a:off x="1704014" y="2594853"/>
              <a:ext cx="8968837" cy="0"/>
            </a:xfrm>
            <a:prstGeom prst="line">
              <a:avLst/>
            </a:prstGeom>
            <a:ln w="19050">
              <a:solidFill>
                <a:srgbClr val="8EC2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>
              <a:extLst>
                <a:ext uri="{FF2B5EF4-FFF2-40B4-BE49-F238E27FC236}">
                  <a16:creationId xmlns:a16="http://schemas.microsoft.com/office/drawing/2014/main" xmlns="" id="{C8BB5E9B-C5B4-47BA-86CE-F371D8C6430D}"/>
                </a:ext>
              </a:extLst>
            </p:cNvPr>
            <p:cNvCxnSpPr>
              <a:cxnSpLocks/>
            </p:cNvCxnSpPr>
            <p:nvPr/>
          </p:nvCxnSpPr>
          <p:spPr>
            <a:xfrm>
              <a:off x="1704014" y="3135181"/>
              <a:ext cx="8968837" cy="0"/>
            </a:xfrm>
            <a:prstGeom prst="line">
              <a:avLst/>
            </a:prstGeom>
            <a:ln w="19050">
              <a:solidFill>
                <a:srgbClr val="8EC2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6">
              <a:extLst>
                <a:ext uri="{FF2B5EF4-FFF2-40B4-BE49-F238E27FC236}">
                  <a16:creationId xmlns:a16="http://schemas.microsoft.com/office/drawing/2014/main" xmlns="" id="{C8BB5E9B-C5B4-47BA-86CE-F371D8C6430D}"/>
                </a:ext>
              </a:extLst>
            </p:cNvPr>
            <p:cNvCxnSpPr>
              <a:cxnSpLocks/>
            </p:cNvCxnSpPr>
            <p:nvPr/>
          </p:nvCxnSpPr>
          <p:spPr>
            <a:xfrm>
              <a:off x="1704014" y="3693981"/>
              <a:ext cx="8968837" cy="0"/>
            </a:xfrm>
            <a:prstGeom prst="line">
              <a:avLst/>
            </a:prstGeom>
            <a:ln w="19050">
              <a:solidFill>
                <a:srgbClr val="8EC2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6">
              <a:extLst>
                <a:ext uri="{FF2B5EF4-FFF2-40B4-BE49-F238E27FC236}">
                  <a16:creationId xmlns:a16="http://schemas.microsoft.com/office/drawing/2014/main" xmlns="" id="{C8BB5E9B-C5B4-47BA-86CE-F371D8C6430D}"/>
                </a:ext>
              </a:extLst>
            </p:cNvPr>
            <p:cNvCxnSpPr>
              <a:cxnSpLocks/>
            </p:cNvCxnSpPr>
            <p:nvPr/>
          </p:nvCxnSpPr>
          <p:spPr>
            <a:xfrm>
              <a:off x="1704014" y="4243544"/>
              <a:ext cx="8968837" cy="0"/>
            </a:xfrm>
            <a:prstGeom prst="line">
              <a:avLst/>
            </a:prstGeom>
            <a:ln w="19050">
              <a:solidFill>
                <a:srgbClr val="8EC2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6">
              <a:extLst>
                <a:ext uri="{FF2B5EF4-FFF2-40B4-BE49-F238E27FC236}">
                  <a16:creationId xmlns:a16="http://schemas.microsoft.com/office/drawing/2014/main" xmlns="" id="{C8BB5E9B-C5B4-47BA-86CE-F371D8C6430D}"/>
                </a:ext>
              </a:extLst>
            </p:cNvPr>
            <p:cNvCxnSpPr>
              <a:cxnSpLocks/>
            </p:cNvCxnSpPr>
            <p:nvPr/>
          </p:nvCxnSpPr>
          <p:spPr>
            <a:xfrm>
              <a:off x="1704014" y="4802344"/>
              <a:ext cx="8968837" cy="0"/>
            </a:xfrm>
            <a:prstGeom prst="line">
              <a:avLst/>
            </a:prstGeom>
            <a:ln w="19050">
              <a:solidFill>
                <a:srgbClr val="8EC2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6">
              <a:extLst>
                <a:ext uri="{FF2B5EF4-FFF2-40B4-BE49-F238E27FC236}">
                  <a16:creationId xmlns:a16="http://schemas.microsoft.com/office/drawing/2014/main" xmlns="" id="{C8BB5E9B-C5B4-47BA-86CE-F371D8C6430D}"/>
                </a:ext>
              </a:extLst>
            </p:cNvPr>
            <p:cNvCxnSpPr>
              <a:cxnSpLocks/>
            </p:cNvCxnSpPr>
            <p:nvPr/>
          </p:nvCxnSpPr>
          <p:spPr>
            <a:xfrm>
              <a:off x="1704014" y="5333435"/>
              <a:ext cx="8968837" cy="0"/>
            </a:xfrm>
            <a:prstGeom prst="line">
              <a:avLst/>
            </a:prstGeom>
            <a:ln w="19050">
              <a:solidFill>
                <a:srgbClr val="8EC2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6">
              <a:extLst>
                <a:ext uri="{FF2B5EF4-FFF2-40B4-BE49-F238E27FC236}">
                  <a16:creationId xmlns:a16="http://schemas.microsoft.com/office/drawing/2014/main" xmlns="" id="{C8BB5E9B-C5B4-47BA-86CE-F371D8C6430D}"/>
                </a:ext>
              </a:extLst>
            </p:cNvPr>
            <p:cNvCxnSpPr>
              <a:cxnSpLocks/>
            </p:cNvCxnSpPr>
            <p:nvPr/>
          </p:nvCxnSpPr>
          <p:spPr>
            <a:xfrm>
              <a:off x="1704014" y="1458780"/>
              <a:ext cx="8968837" cy="0"/>
            </a:xfrm>
            <a:prstGeom prst="line">
              <a:avLst/>
            </a:prstGeom>
            <a:ln w="19050">
              <a:solidFill>
                <a:srgbClr val="8EC2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5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Eixos i línies d’actuació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6">
            <a:extLst>
              <a:ext uri="{FF2B5EF4-FFF2-40B4-BE49-F238E27FC236}">
                <a16:creationId xmlns:a16="http://schemas.microsoft.com/office/drawing/2014/main" xmlns="" id="{7499A81C-52AC-4A24-B04E-770186042C43}"/>
              </a:ext>
            </a:extLst>
          </p:cNvPr>
          <p:cNvSpPr txBox="1"/>
          <p:nvPr/>
        </p:nvSpPr>
        <p:spPr>
          <a:xfrm>
            <a:off x="1888741" y="1016444"/>
            <a:ext cx="8963905" cy="126188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Prevenir i atendre la pèrdua de l’habitatge i l’emergència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 al risc de pèrdua de l’habitatge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 a la pèrdua de l’habitatge </a:t>
            </a:r>
            <a:r>
              <a:rPr lang="ca-ES" sz="1600" dirty="0">
                <a:solidFill>
                  <a:srgbClr val="8EC25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facilitació de l’accés a un habitatge digne</a:t>
            </a:r>
            <a:endParaRPr lang="ca-ES" sz="1600" dirty="0">
              <a:solidFill>
                <a:srgbClr val="8EC2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 a la dificultat de pagament dels subministraments</a:t>
            </a:r>
          </a:p>
        </p:txBody>
      </p:sp>
      <p:sp>
        <p:nvSpPr>
          <p:cNvPr id="13" name="CuadroTexto 6">
            <a:extLst>
              <a:ext uri="{FF2B5EF4-FFF2-40B4-BE49-F238E27FC236}">
                <a16:creationId xmlns:a16="http://schemas.microsoft.com/office/drawing/2014/main" xmlns="" id="{9495D359-22BE-4AB3-A5AD-C24F2F23F92B}"/>
              </a:ext>
            </a:extLst>
          </p:cNvPr>
          <p:cNvSpPr txBox="1"/>
          <p:nvPr/>
        </p:nvSpPr>
        <p:spPr>
          <a:xfrm>
            <a:off x="1888741" y="2391157"/>
            <a:ext cx="8963905" cy="15465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Ampliar i gestionar el parc d’habitatge assequible i social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Desenvolupament de planejament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Promoció de nou habitatge assequible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Adquisició i captació d’habitatge privat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 del parc assequible</a:t>
            </a:r>
          </a:p>
        </p:txBody>
      </p:sp>
      <p:sp>
        <p:nvSpPr>
          <p:cNvPr id="15" name="CuadroTexto 6">
            <a:extLst>
              <a:ext uri="{FF2B5EF4-FFF2-40B4-BE49-F238E27FC236}">
                <a16:creationId xmlns:a16="http://schemas.microsoft.com/office/drawing/2014/main" xmlns="" id="{D6278E1D-D3D8-41B4-90CE-54799B8E5A7B}"/>
              </a:ext>
            </a:extLst>
          </p:cNvPr>
          <p:cNvSpPr txBox="1"/>
          <p:nvPr/>
        </p:nvSpPr>
        <p:spPr>
          <a:xfrm>
            <a:off x="1888741" y="4089473"/>
            <a:ext cx="8963905" cy="97719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Regenerar els barris</a:t>
            </a: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Millora dels entorns vulnerables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Millora del parc edificat </a:t>
            </a:r>
          </a:p>
        </p:txBody>
      </p:sp>
      <p:sp>
        <p:nvSpPr>
          <p:cNvPr id="16" name="CuadroTexto 6">
            <a:extLst>
              <a:ext uri="{FF2B5EF4-FFF2-40B4-BE49-F238E27FC236}">
                <a16:creationId xmlns:a16="http://schemas.microsoft.com/office/drawing/2014/main" xmlns="" id="{3F44EADA-369A-4045-B8DD-5510A31ACA88}"/>
              </a:ext>
            </a:extLst>
          </p:cNvPr>
          <p:cNvSpPr txBox="1"/>
          <p:nvPr/>
        </p:nvSpPr>
        <p:spPr>
          <a:xfrm>
            <a:off x="1888742" y="5216320"/>
            <a:ext cx="8963904" cy="97719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Acompanyar a les comunitats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 a les comunitats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Resolució de situacions conflictives</a:t>
            </a:r>
          </a:p>
        </p:txBody>
      </p:sp>
      <p:sp>
        <p:nvSpPr>
          <p:cNvPr id="14" name="CuadroTexto 6">
            <a:extLst>
              <a:ext uri="{FF2B5EF4-FFF2-40B4-BE49-F238E27FC236}">
                <a16:creationId xmlns:a16="http://schemas.microsoft.com/office/drawing/2014/main" xmlns="" id="{682359D0-440E-48F2-9EBC-A128BEE0C3D1}"/>
              </a:ext>
            </a:extLst>
          </p:cNvPr>
          <p:cNvSpPr txBox="1"/>
          <p:nvPr/>
        </p:nvSpPr>
        <p:spPr>
          <a:xfrm>
            <a:off x="1896002" y="6336850"/>
            <a:ext cx="8956644" cy="36933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Incorporar la perspectiva de gènere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xmlns="" id="{A5FEE003-B5EA-48C9-994C-3AD3882596DF}"/>
              </a:ext>
            </a:extLst>
          </p:cNvPr>
          <p:cNvGrpSpPr/>
          <p:nvPr/>
        </p:nvGrpSpPr>
        <p:grpSpPr>
          <a:xfrm>
            <a:off x="865078" y="2494440"/>
            <a:ext cx="944453" cy="983298"/>
            <a:chOff x="1186399" y="1993851"/>
            <a:chExt cx="2250682" cy="2343253"/>
          </a:xfrm>
        </p:grpSpPr>
        <p:pic>
          <p:nvPicPr>
            <p:cNvPr id="24" name="Imagen 2">
              <a:extLst>
                <a:ext uri="{FF2B5EF4-FFF2-40B4-BE49-F238E27FC236}">
                  <a16:creationId xmlns:a16="http://schemas.microsoft.com/office/drawing/2014/main" xmlns="" id="{9A488D66-9714-4978-9C7F-7EC3CFBD5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99" y="2086423"/>
              <a:ext cx="2250682" cy="2250681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xmlns="" id="{724D3A8F-91CA-48B2-9A19-A4F0CE0AD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5" t="21682" r="25867" b="61191"/>
            <a:stretch/>
          </p:blipFill>
          <p:spPr>
            <a:xfrm>
              <a:off x="2039795" y="1993851"/>
              <a:ext cx="955586" cy="343699"/>
            </a:xfrm>
            <a:prstGeom prst="rect">
              <a:avLst/>
            </a:prstGeom>
          </p:spPr>
        </p:pic>
      </p:grpSp>
      <p:pic>
        <p:nvPicPr>
          <p:cNvPr id="26" name="Imagen 11">
            <a:extLst>
              <a:ext uri="{FF2B5EF4-FFF2-40B4-BE49-F238E27FC236}">
                <a16:creationId xmlns:a16="http://schemas.microsoft.com/office/drawing/2014/main" xmlns="" id="{B15A388D-A621-49A5-8AC4-2DCF30DA09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21" y="4093993"/>
            <a:ext cx="787366" cy="787366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9BBCD4D5-2892-4700-9CC3-3958FF0218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96" y="889232"/>
            <a:ext cx="964936" cy="964936"/>
          </a:xfrm>
          <a:prstGeom prst="rect">
            <a:avLst/>
          </a:prstGeom>
        </p:spPr>
      </p:pic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xmlns="" id="{C8BB5E9B-C5B4-47BA-86CE-F371D8C6430D}"/>
              </a:ext>
            </a:extLst>
          </p:cNvPr>
          <p:cNvCxnSpPr>
            <a:cxnSpLocks/>
          </p:cNvCxnSpPr>
          <p:nvPr/>
        </p:nvCxnSpPr>
        <p:spPr>
          <a:xfrm>
            <a:off x="931026" y="2329287"/>
            <a:ext cx="7991301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7">
            <a:extLst>
              <a:ext uri="{FF2B5EF4-FFF2-40B4-BE49-F238E27FC236}">
                <a16:creationId xmlns:a16="http://schemas.microsoft.com/office/drawing/2014/main" xmlns="" id="{0A2C0D75-0682-4D9A-AC6A-A708448E22B0}"/>
              </a:ext>
            </a:extLst>
          </p:cNvPr>
          <p:cNvCxnSpPr>
            <a:cxnSpLocks/>
          </p:cNvCxnSpPr>
          <p:nvPr/>
        </p:nvCxnSpPr>
        <p:spPr>
          <a:xfrm>
            <a:off x="931026" y="4024402"/>
            <a:ext cx="7991301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8">
            <a:extLst>
              <a:ext uri="{FF2B5EF4-FFF2-40B4-BE49-F238E27FC236}">
                <a16:creationId xmlns:a16="http://schemas.microsoft.com/office/drawing/2014/main" xmlns="" id="{EB5C318A-73E8-4E05-A8A9-51E19C66DAB9}"/>
              </a:ext>
            </a:extLst>
          </p:cNvPr>
          <p:cNvCxnSpPr>
            <a:cxnSpLocks/>
          </p:cNvCxnSpPr>
          <p:nvPr/>
        </p:nvCxnSpPr>
        <p:spPr>
          <a:xfrm>
            <a:off x="937495" y="6236403"/>
            <a:ext cx="7980437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7">
            <a:extLst>
              <a:ext uri="{FF2B5EF4-FFF2-40B4-BE49-F238E27FC236}">
                <a16:creationId xmlns:a16="http://schemas.microsoft.com/office/drawing/2014/main" xmlns="" id="{0A2C0D75-0682-4D9A-AC6A-A708448E22B0}"/>
              </a:ext>
            </a:extLst>
          </p:cNvPr>
          <p:cNvCxnSpPr>
            <a:cxnSpLocks/>
          </p:cNvCxnSpPr>
          <p:nvPr/>
        </p:nvCxnSpPr>
        <p:spPr>
          <a:xfrm>
            <a:off x="926632" y="5113500"/>
            <a:ext cx="7991301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4" y="5171513"/>
            <a:ext cx="855509" cy="855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0145">
            <a:off x="1033628" y="6261087"/>
            <a:ext cx="634941" cy="634941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731520" y="2465412"/>
            <a:ext cx="9885145" cy="4363560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3" name="CuadroTexto 6">
            <a:extLst>
              <a:ext uri="{FF2B5EF4-FFF2-40B4-BE49-F238E27FC236}">
                <a16:creationId xmlns:a16="http://schemas.microsoft.com/office/drawing/2014/main" xmlns="" id="{7499A81C-52AC-4A24-B04E-770186042C43}"/>
              </a:ext>
            </a:extLst>
          </p:cNvPr>
          <p:cNvSpPr txBox="1"/>
          <p:nvPr/>
        </p:nvSpPr>
        <p:spPr>
          <a:xfrm>
            <a:off x="9745521" y="1349234"/>
            <a:ext cx="2132259" cy="93871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actuacions</a:t>
            </a:r>
          </a:p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actuacions</a:t>
            </a:r>
          </a:p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actuacions</a:t>
            </a:r>
          </a:p>
        </p:txBody>
      </p:sp>
      <p:pic>
        <p:nvPicPr>
          <p:cNvPr id="28" name="Imagen 26">
            <a:extLst>
              <a:ext uri="{FF2B5EF4-FFF2-40B4-BE49-F238E27FC236}">
                <a16:creationId xmlns:a16="http://schemas.microsoft.com/office/drawing/2014/main" xmlns="" id="{9BBCD4D5-2892-4700-9CC3-3958FF0218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064" y="0"/>
            <a:ext cx="964936" cy="964936"/>
          </a:xfrm>
          <a:prstGeom prst="rect">
            <a:avLst/>
          </a:prstGeom>
        </p:spPr>
      </p:pic>
      <p:sp>
        <p:nvSpPr>
          <p:cNvPr id="30" name="CuadroTexto 34">
            <a:extLst>
              <a:ext uri="{FF2B5EF4-FFF2-40B4-BE49-F238E27FC236}">
                <a16:creationId xmlns:a16="http://schemas.microsoft.com/office/drawing/2014/main" xmlns="" id="{67A87A08-6F4B-4CF6-BEFD-437B84F378B7}"/>
              </a:ext>
            </a:extLst>
          </p:cNvPr>
          <p:cNvSpPr txBox="1"/>
          <p:nvPr/>
        </p:nvSpPr>
        <p:spPr>
          <a:xfrm>
            <a:off x="5838712" y="4022441"/>
            <a:ext cx="6120000" cy="338554"/>
          </a:xfrm>
          <a:prstGeom prst="rect">
            <a:avLst/>
          </a:prstGeom>
          <a:solidFill>
            <a:srgbClr val="BBE593"/>
          </a:solidFill>
          <a:ln>
            <a:noFill/>
            <a:prstDash val="dash"/>
          </a:ln>
        </p:spPr>
        <p:txBody>
          <a:bodyPr wrap="square" rtlCol="0" anchor="ctr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r>
              <a:rPr lang="ca-ES" sz="1600" dirty="0"/>
              <a:t>A2.2 Ampliació dels recursos per a l’allotjament d’emergència</a:t>
            </a:r>
          </a:p>
        </p:txBody>
      </p:sp>
      <p:sp>
        <p:nvSpPr>
          <p:cNvPr id="31" name="CuadroTexto 36">
            <a:extLst>
              <a:ext uri="{FF2B5EF4-FFF2-40B4-BE49-F238E27FC236}">
                <a16:creationId xmlns:a16="http://schemas.microsoft.com/office/drawing/2014/main" xmlns="" id="{719E8ADA-8262-42C9-A2E6-7A85ECA95E82}"/>
              </a:ext>
            </a:extLst>
          </p:cNvPr>
          <p:cNvSpPr txBox="1"/>
          <p:nvPr/>
        </p:nvSpPr>
        <p:spPr>
          <a:xfrm>
            <a:off x="5862504" y="3505490"/>
            <a:ext cx="6120000" cy="338554"/>
          </a:xfrm>
          <a:prstGeom prst="rect">
            <a:avLst/>
          </a:prstGeom>
          <a:solidFill>
            <a:srgbClr val="BBE593"/>
          </a:solidFill>
          <a:ln>
            <a:noFill/>
            <a:prstDash val="dash"/>
          </a:ln>
        </p:spPr>
        <p:txBody>
          <a:bodyPr wrap="square" rtlCol="0" anchor="ctr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r>
              <a:rPr lang="ca-ES" sz="1600" dirty="0"/>
              <a:t>A1.3 Mediació amb la propietat</a:t>
            </a:r>
          </a:p>
        </p:txBody>
      </p:sp>
      <p:sp>
        <p:nvSpPr>
          <p:cNvPr id="32" name="CuadroTexto 57">
            <a:extLst>
              <a:ext uri="{FF2B5EF4-FFF2-40B4-BE49-F238E27FC236}">
                <a16:creationId xmlns:a16="http://schemas.microsoft.com/office/drawing/2014/main" xmlns="" id="{AFC58B0A-749C-45C0-BDE9-EB5B6496CCAD}"/>
              </a:ext>
            </a:extLst>
          </p:cNvPr>
          <p:cNvSpPr txBox="1"/>
          <p:nvPr/>
        </p:nvSpPr>
        <p:spPr>
          <a:xfrm>
            <a:off x="5860029" y="2995168"/>
            <a:ext cx="6120000" cy="338554"/>
          </a:xfrm>
          <a:prstGeom prst="rect">
            <a:avLst/>
          </a:prstGeom>
          <a:solidFill>
            <a:srgbClr val="BBE593"/>
          </a:solidFill>
          <a:ln>
            <a:noFill/>
            <a:prstDash val="dash"/>
          </a:ln>
        </p:spPr>
        <p:txBody>
          <a:bodyPr wrap="square" rtlCol="0" anchor="ctr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r>
              <a:rPr lang="ca-ES" sz="1600" dirty="0"/>
              <a:t>A1.2 Acció conjunta per l’abordatge de les violències masclistes (CIRD)</a:t>
            </a:r>
          </a:p>
        </p:txBody>
      </p:sp>
      <p:sp>
        <p:nvSpPr>
          <p:cNvPr id="33" name="CuadroTexto 105">
            <a:extLst>
              <a:ext uri="{FF2B5EF4-FFF2-40B4-BE49-F238E27FC236}">
                <a16:creationId xmlns:a16="http://schemas.microsoft.com/office/drawing/2014/main" xmlns="" id="{1A561D6B-257C-41E4-A44D-F259805EE27F}"/>
              </a:ext>
            </a:extLst>
          </p:cNvPr>
          <p:cNvSpPr txBox="1"/>
          <p:nvPr/>
        </p:nvSpPr>
        <p:spPr>
          <a:xfrm>
            <a:off x="5838712" y="4525610"/>
            <a:ext cx="6120000" cy="338554"/>
          </a:xfrm>
          <a:prstGeom prst="rect">
            <a:avLst/>
          </a:prstGeom>
          <a:solidFill>
            <a:srgbClr val="BBE593"/>
          </a:solidFill>
          <a:ln>
            <a:noFill/>
            <a:prstDash val="dash"/>
          </a:ln>
        </p:spPr>
        <p:txBody>
          <a:bodyPr wrap="square" rtlCol="0" anchor="ctr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r>
              <a:rPr lang="ca-ES" sz="1600" dirty="0"/>
              <a:t>A3.1 Suport al pagament de subministraments</a:t>
            </a:r>
          </a:p>
        </p:txBody>
      </p:sp>
    </p:spTree>
    <p:extLst>
      <p:ext uri="{BB962C8B-B14F-4D97-AF65-F5344CB8AC3E}">
        <p14:creationId xmlns:p14="http://schemas.microsoft.com/office/powerpoint/2010/main" val="117264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E6A7DA65-529A-4EAB-AF63-B389F82B9ADD}"/>
              </a:ext>
            </a:extLst>
          </p:cNvPr>
          <p:cNvSpPr/>
          <p:nvPr/>
        </p:nvSpPr>
        <p:spPr>
          <a:xfrm>
            <a:off x="-1172" y="0"/>
            <a:ext cx="12192000" cy="6858000"/>
          </a:xfrm>
          <a:prstGeom prst="rect">
            <a:avLst/>
          </a:prstGeom>
          <a:solidFill>
            <a:srgbClr val="F3F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99DDBED-9B61-4D0B-BA37-18F88DD25EE4}"/>
              </a:ext>
            </a:extLst>
          </p:cNvPr>
          <p:cNvSpPr txBox="1"/>
          <p:nvPr/>
        </p:nvSpPr>
        <p:spPr>
          <a:xfrm>
            <a:off x="1283945" y="4008667"/>
            <a:ext cx="171026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>
                <a:latin typeface="Arial Black" panose="020B0A04020102020204" pitchFamily="34" charset="0"/>
                <a:cs typeface="Arial" panose="020B0604020202020204" pitchFamily="34" charset="0"/>
              </a:rPr>
              <a:t>REPTES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C4F7AB5-D8C1-4B1A-A326-8EAC2EAB93CC}"/>
              </a:ext>
            </a:extLst>
          </p:cNvPr>
          <p:cNvSpPr/>
          <p:nvPr/>
        </p:nvSpPr>
        <p:spPr>
          <a:xfrm>
            <a:off x="1606842" y="1103940"/>
            <a:ext cx="1260683" cy="26326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s-ES" sz="96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  <a:endParaRPr lang="es-ES" sz="9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C5BDE18A-EAE0-4FD8-B86B-CA85F56DD5B4}"/>
              </a:ext>
            </a:extLst>
          </p:cNvPr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Estructura de proposta del Pla Local d’Habitatge 2021 - 2027 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695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526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18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Actuacions</a:t>
            </a:r>
            <a:r>
              <a:rPr lang="ca-ES" sz="24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a-ES" sz="20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| </a:t>
            </a:r>
            <a:r>
              <a:rPr lang="ca-ES" sz="2000" dirty="0">
                <a:latin typeface="Arial Black" panose="020B0A04020102020204" pitchFamily="34" charset="0"/>
                <a:cs typeface="Arial" panose="020B0604020202020204" pitchFamily="34" charset="0"/>
              </a:rPr>
              <a:t>A. Prevenir i atendre la pèrdua de l’habitatge i l’emergència</a:t>
            </a:r>
          </a:p>
        </p:txBody>
      </p:sp>
      <p:pic>
        <p:nvPicPr>
          <p:cNvPr id="48" name="Imagen 26">
            <a:extLst>
              <a:ext uri="{FF2B5EF4-FFF2-40B4-BE49-F238E27FC236}">
                <a16:creationId xmlns:a16="http://schemas.microsoft.com/office/drawing/2014/main" xmlns="" id="{9BBCD4D5-2892-4700-9CC3-3958FF021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064" y="0"/>
            <a:ext cx="964936" cy="96493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2258198"/>
            <a:ext cx="4376738" cy="279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5369607"/>
            <a:ext cx="6813682" cy="81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2" t="15635" r="32459" b="14374"/>
          <a:stretch/>
        </p:blipFill>
        <p:spPr bwMode="auto">
          <a:xfrm>
            <a:off x="4484852" y="964936"/>
            <a:ext cx="2756032" cy="383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772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Eixos i línies d’actuació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6">
            <a:extLst>
              <a:ext uri="{FF2B5EF4-FFF2-40B4-BE49-F238E27FC236}">
                <a16:creationId xmlns:a16="http://schemas.microsoft.com/office/drawing/2014/main" xmlns="" id="{7499A81C-52AC-4A24-B04E-770186042C43}"/>
              </a:ext>
            </a:extLst>
          </p:cNvPr>
          <p:cNvSpPr txBox="1"/>
          <p:nvPr/>
        </p:nvSpPr>
        <p:spPr>
          <a:xfrm>
            <a:off x="1888741" y="1016444"/>
            <a:ext cx="8963905" cy="126188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Prevenir i atendre la pèrdua de l’habitatge i l’emergència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 al risc de pèrdua de l’habitatge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 a la pèrdua de l’habitatge </a:t>
            </a:r>
            <a:r>
              <a:rPr lang="ca-ES" sz="1600" dirty="0">
                <a:solidFill>
                  <a:srgbClr val="8EC25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facilitació de l’accés a un habitatge digne</a:t>
            </a:r>
            <a:endParaRPr lang="ca-ES" sz="1600" dirty="0">
              <a:solidFill>
                <a:srgbClr val="8EC2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 a la dificultat de pagament dels subministraments</a:t>
            </a:r>
          </a:p>
        </p:txBody>
      </p:sp>
      <p:sp>
        <p:nvSpPr>
          <p:cNvPr id="13" name="CuadroTexto 6">
            <a:extLst>
              <a:ext uri="{FF2B5EF4-FFF2-40B4-BE49-F238E27FC236}">
                <a16:creationId xmlns:a16="http://schemas.microsoft.com/office/drawing/2014/main" xmlns="" id="{9495D359-22BE-4AB3-A5AD-C24F2F23F92B}"/>
              </a:ext>
            </a:extLst>
          </p:cNvPr>
          <p:cNvSpPr txBox="1"/>
          <p:nvPr/>
        </p:nvSpPr>
        <p:spPr>
          <a:xfrm>
            <a:off x="1888741" y="2391157"/>
            <a:ext cx="8963905" cy="15465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Ampliar i gestionar el parc d’habitatge assequible i social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Desenvolupament de planejament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Promoció de nou habitatge assequible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Adquisició i captació d’habitatge privat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 del parc assequible</a:t>
            </a:r>
          </a:p>
        </p:txBody>
      </p:sp>
      <p:sp>
        <p:nvSpPr>
          <p:cNvPr id="15" name="CuadroTexto 6">
            <a:extLst>
              <a:ext uri="{FF2B5EF4-FFF2-40B4-BE49-F238E27FC236}">
                <a16:creationId xmlns:a16="http://schemas.microsoft.com/office/drawing/2014/main" xmlns="" id="{D6278E1D-D3D8-41B4-90CE-54799B8E5A7B}"/>
              </a:ext>
            </a:extLst>
          </p:cNvPr>
          <p:cNvSpPr txBox="1"/>
          <p:nvPr/>
        </p:nvSpPr>
        <p:spPr>
          <a:xfrm>
            <a:off x="1888741" y="4089473"/>
            <a:ext cx="8963905" cy="97719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Regenerar els barris</a:t>
            </a: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Millora dels entorns vulnerables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Millora del parc edificat </a:t>
            </a:r>
          </a:p>
        </p:txBody>
      </p:sp>
      <p:sp>
        <p:nvSpPr>
          <p:cNvPr id="16" name="CuadroTexto 6">
            <a:extLst>
              <a:ext uri="{FF2B5EF4-FFF2-40B4-BE49-F238E27FC236}">
                <a16:creationId xmlns:a16="http://schemas.microsoft.com/office/drawing/2014/main" xmlns="" id="{3F44EADA-369A-4045-B8DD-5510A31ACA88}"/>
              </a:ext>
            </a:extLst>
          </p:cNvPr>
          <p:cNvSpPr txBox="1"/>
          <p:nvPr/>
        </p:nvSpPr>
        <p:spPr>
          <a:xfrm>
            <a:off x="1888742" y="5216320"/>
            <a:ext cx="8963904" cy="97719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Acompanyar a les comunitats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 a les comunitats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Resolució de situacions conflictives</a:t>
            </a:r>
          </a:p>
        </p:txBody>
      </p:sp>
      <p:sp>
        <p:nvSpPr>
          <p:cNvPr id="14" name="CuadroTexto 6">
            <a:extLst>
              <a:ext uri="{FF2B5EF4-FFF2-40B4-BE49-F238E27FC236}">
                <a16:creationId xmlns:a16="http://schemas.microsoft.com/office/drawing/2014/main" xmlns="" id="{682359D0-440E-48F2-9EBC-A128BEE0C3D1}"/>
              </a:ext>
            </a:extLst>
          </p:cNvPr>
          <p:cNvSpPr txBox="1"/>
          <p:nvPr/>
        </p:nvSpPr>
        <p:spPr>
          <a:xfrm>
            <a:off x="1896002" y="6336850"/>
            <a:ext cx="8956644" cy="36933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Incorporar la perspectiva de gènere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xmlns="" id="{A5FEE003-B5EA-48C9-994C-3AD3882596DF}"/>
              </a:ext>
            </a:extLst>
          </p:cNvPr>
          <p:cNvGrpSpPr/>
          <p:nvPr/>
        </p:nvGrpSpPr>
        <p:grpSpPr>
          <a:xfrm>
            <a:off x="865078" y="2494440"/>
            <a:ext cx="944453" cy="983298"/>
            <a:chOff x="1186399" y="1993851"/>
            <a:chExt cx="2250682" cy="2343253"/>
          </a:xfrm>
        </p:grpSpPr>
        <p:pic>
          <p:nvPicPr>
            <p:cNvPr id="24" name="Imagen 2">
              <a:extLst>
                <a:ext uri="{FF2B5EF4-FFF2-40B4-BE49-F238E27FC236}">
                  <a16:creationId xmlns:a16="http://schemas.microsoft.com/office/drawing/2014/main" xmlns="" id="{9A488D66-9714-4978-9C7F-7EC3CFBD5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99" y="2086423"/>
              <a:ext cx="2250682" cy="2250681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xmlns="" id="{724D3A8F-91CA-48B2-9A19-A4F0CE0AD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5" t="21682" r="25867" b="61191"/>
            <a:stretch/>
          </p:blipFill>
          <p:spPr>
            <a:xfrm>
              <a:off x="2039795" y="1993851"/>
              <a:ext cx="955586" cy="343699"/>
            </a:xfrm>
            <a:prstGeom prst="rect">
              <a:avLst/>
            </a:prstGeom>
          </p:spPr>
        </p:pic>
      </p:grpSp>
      <p:pic>
        <p:nvPicPr>
          <p:cNvPr id="26" name="Imagen 11">
            <a:extLst>
              <a:ext uri="{FF2B5EF4-FFF2-40B4-BE49-F238E27FC236}">
                <a16:creationId xmlns:a16="http://schemas.microsoft.com/office/drawing/2014/main" xmlns="" id="{B15A388D-A621-49A5-8AC4-2DCF30DA09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21" y="4093993"/>
            <a:ext cx="787366" cy="787366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9BBCD4D5-2892-4700-9CC3-3958FF0218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96" y="889232"/>
            <a:ext cx="964936" cy="964936"/>
          </a:xfrm>
          <a:prstGeom prst="rect">
            <a:avLst/>
          </a:prstGeom>
        </p:spPr>
      </p:pic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xmlns="" id="{C8BB5E9B-C5B4-47BA-86CE-F371D8C6430D}"/>
              </a:ext>
            </a:extLst>
          </p:cNvPr>
          <p:cNvCxnSpPr>
            <a:cxnSpLocks/>
          </p:cNvCxnSpPr>
          <p:nvPr/>
        </p:nvCxnSpPr>
        <p:spPr>
          <a:xfrm>
            <a:off x="931026" y="2329287"/>
            <a:ext cx="7991301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7">
            <a:extLst>
              <a:ext uri="{FF2B5EF4-FFF2-40B4-BE49-F238E27FC236}">
                <a16:creationId xmlns:a16="http://schemas.microsoft.com/office/drawing/2014/main" xmlns="" id="{0A2C0D75-0682-4D9A-AC6A-A708448E22B0}"/>
              </a:ext>
            </a:extLst>
          </p:cNvPr>
          <p:cNvCxnSpPr>
            <a:cxnSpLocks/>
          </p:cNvCxnSpPr>
          <p:nvPr/>
        </p:nvCxnSpPr>
        <p:spPr>
          <a:xfrm>
            <a:off x="931026" y="4024402"/>
            <a:ext cx="7991301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8">
            <a:extLst>
              <a:ext uri="{FF2B5EF4-FFF2-40B4-BE49-F238E27FC236}">
                <a16:creationId xmlns:a16="http://schemas.microsoft.com/office/drawing/2014/main" xmlns="" id="{EB5C318A-73E8-4E05-A8A9-51E19C66DAB9}"/>
              </a:ext>
            </a:extLst>
          </p:cNvPr>
          <p:cNvCxnSpPr>
            <a:cxnSpLocks/>
          </p:cNvCxnSpPr>
          <p:nvPr/>
        </p:nvCxnSpPr>
        <p:spPr>
          <a:xfrm>
            <a:off x="937495" y="6236403"/>
            <a:ext cx="7980437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7">
            <a:extLst>
              <a:ext uri="{FF2B5EF4-FFF2-40B4-BE49-F238E27FC236}">
                <a16:creationId xmlns:a16="http://schemas.microsoft.com/office/drawing/2014/main" xmlns="" id="{0A2C0D75-0682-4D9A-AC6A-A708448E22B0}"/>
              </a:ext>
            </a:extLst>
          </p:cNvPr>
          <p:cNvCxnSpPr>
            <a:cxnSpLocks/>
          </p:cNvCxnSpPr>
          <p:nvPr/>
        </p:nvCxnSpPr>
        <p:spPr>
          <a:xfrm>
            <a:off x="926632" y="5113500"/>
            <a:ext cx="7991301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4" y="5171513"/>
            <a:ext cx="855509" cy="855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0145">
            <a:off x="1033628" y="6261087"/>
            <a:ext cx="634941" cy="634941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731520" y="4089472"/>
            <a:ext cx="9885145" cy="2768527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3" name="22 Rectángulo"/>
          <p:cNvSpPr/>
          <p:nvPr/>
        </p:nvSpPr>
        <p:spPr>
          <a:xfrm>
            <a:off x="905965" y="889232"/>
            <a:ext cx="9885145" cy="1501925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8" name="CuadroTexto 6">
            <a:extLst>
              <a:ext uri="{FF2B5EF4-FFF2-40B4-BE49-F238E27FC236}">
                <a16:creationId xmlns:a16="http://schemas.microsoft.com/office/drawing/2014/main" xmlns="" id="{7499A81C-52AC-4A24-B04E-770186042C43}"/>
              </a:ext>
            </a:extLst>
          </p:cNvPr>
          <p:cNvSpPr txBox="1"/>
          <p:nvPr/>
        </p:nvSpPr>
        <p:spPr>
          <a:xfrm>
            <a:off x="6540310" y="2756907"/>
            <a:ext cx="5719067" cy="183127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actuacions</a:t>
            </a:r>
          </a:p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actuacions</a:t>
            </a:r>
          </a:p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actuacions</a:t>
            </a:r>
          </a:p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actuacions</a:t>
            </a:r>
          </a:p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endParaRPr lang="ca-E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endParaRPr lang="ca-E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45">
            <a:extLst>
              <a:ext uri="{FF2B5EF4-FFF2-40B4-BE49-F238E27FC236}">
                <a16:creationId xmlns:a16="http://schemas.microsoft.com/office/drawing/2014/main" xmlns="" id="{3A320CD6-8C7E-4566-B0F3-B3FE3A9343C1}"/>
              </a:ext>
            </a:extLst>
          </p:cNvPr>
          <p:cNvSpPr txBox="1"/>
          <p:nvPr/>
        </p:nvSpPr>
        <p:spPr>
          <a:xfrm>
            <a:off x="5880146" y="4320629"/>
            <a:ext cx="6120000" cy="338554"/>
          </a:xfrm>
          <a:prstGeom prst="rect">
            <a:avLst/>
          </a:prstGeom>
          <a:solidFill>
            <a:srgbClr val="BBE593"/>
          </a:solidFill>
          <a:ln>
            <a:noFill/>
            <a:prstDash val="dash"/>
          </a:ln>
        </p:spPr>
        <p:txBody>
          <a:bodyPr wrap="square" rtlCol="0" anchor="ctr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r>
              <a:rPr lang="ca-ES" sz="1600" dirty="0"/>
              <a:t>B1.1 Creació d’habitatge assequible en sòl consolidat</a:t>
            </a:r>
          </a:p>
        </p:txBody>
      </p:sp>
      <p:sp>
        <p:nvSpPr>
          <p:cNvPr id="35" name="CuadroTexto 43">
            <a:extLst>
              <a:ext uri="{FF2B5EF4-FFF2-40B4-BE49-F238E27FC236}">
                <a16:creationId xmlns:a16="http://schemas.microsoft.com/office/drawing/2014/main" xmlns="" id="{ED0C8257-AD3E-49FF-BA38-8A75EE4B4857}"/>
              </a:ext>
            </a:extLst>
          </p:cNvPr>
          <p:cNvSpPr txBox="1"/>
          <p:nvPr/>
        </p:nvSpPr>
        <p:spPr>
          <a:xfrm>
            <a:off x="5867953" y="4760838"/>
            <a:ext cx="6120000" cy="338554"/>
          </a:xfrm>
          <a:prstGeom prst="rect">
            <a:avLst/>
          </a:prstGeom>
          <a:solidFill>
            <a:srgbClr val="BBE593"/>
          </a:solidFill>
          <a:ln>
            <a:noFill/>
            <a:prstDash val="dash"/>
          </a:ln>
        </p:spPr>
        <p:txBody>
          <a:bodyPr wrap="square" rtlCol="0" anchor="ctr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r>
              <a:rPr lang="ca-ES" sz="1600" dirty="0"/>
              <a:t>B2.1 Impuls a la promoció per part d’altres operadors en sòl municipal</a:t>
            </a:r>
          </a:p>
        </p:txBody>
      </p:sp>
      <p:sp>
        <p:nvSpPr>
          <p:cNvPr id="36" name="CuadroTexto 50">
            <a:extLst>
              <a:ext uri="{FF2B5EF4-FFF2-40B4-BE49-F238E27FC236}">
                <a16:creationId xmlns:a16="http://schemas.microsoft.com/office/drawing/2014/main" xmlns="" id="{98ED5B5E-A654-4EC5-96FB-9B5AD3EEC19A}"/>
              </a:ext>
            </a:extLst>
          </p:cNvPr>
          <p:cNvSpPr txBox="1"/>
          <p:nvPr/>
        </p:nvSpPr>
        <p:spPr>
          <a:xfrm>
            <a:off x="5867611" y="5194071"/>
            <a:ext cx="6120000" cy="338554"/>
          </a:xfrm>
          <a:prstGeom prst="rect">
            <a:avLst/>
          </a:prstGeom>
          <a:solidFill>
            <a:srgbClr val="BBE593"/>
          </a:solidFill>
          <a:ln>
            <a:noFill/>
            <a:prstDash val="dash"/>
          </a:ln>
        </p:spPr>
        <p:txBody>
          <a:bodyPr wrap="square" rtlCol="0" anchor="ctr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r>
              <a:rPr lang="ca-ES" sz="1600" dirty="0"/>
              <a:t>B2.3 Promoció allotjaments per a grans, joves i dones</a:t>
            </a:r>
          </a:p>
        </p:txBody>
      </p:sp>
      <p:sp>
        <p:nvSpPr>
          <p:cNvPr id="38" name="CuadroTexto 67">
            <a:extLst>
              <a:ext uri="{FF2B5EF4-FFF2-40B4-BE49-F238E27FC236}">
                <a16:creationId xmlns:a16="http://schemas.microsoft.com/office/drawing/2014/main" xmlns="" id="{B87B1B3E-0426-41ED-9F50-264662D4589E}"/>
              </a:ext>
            </a:extLst>
          </p:cNvPr>
          <p:cNvSpPr txBox="1"/>
          <p:nvPr/>
        </p:nvSpPr>
        <p:spPr>
          <a:xfrm>
            <a:off x="5867610" y="5639906"/>
            <a:ext cx="6120000" cy="338554"/>
          </a:xfrm>
          <a:prstGeom prst="rect">
            <a:avLst/>
          </a:prstGeom>
          <a:solidFill>
            <a:srgbClr val="BBE593"/>
          </a:solidFill>
          <a:ln>
            <a:noFill/>
            <a:prstDash val="dash"/>
          </a:ln>
        </p:spPr>
        <p:txBody>
          <a:bodyPr wrap="square" rtlCol="0" anchor="ctr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r>
              <a:rPr lang="ca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B3.2 Captació d’habitatges </a:t>
            </a:r>
            <a:r>
              <a:rPr lang="ca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gran tenidors</a:t>
            </a:r>
            <a:endParaRPr lang="ca-ES" sz="1400" dirty="0"/>
          </a:p>
        </p:txBody>
      </p:sp>
      <p:sp>
        <p:nvSpPr>
          <p:cNvPr id="40" name="CuadroTexto 70">
            <a:extLst>
              <a:ext uri="{FF2B5EF4-FFF2-40B4-BE49-F238E27FC236}">
                <a16:creationId xmlns:a16="http://schemas.microsoft.com/office/drawing/2014/main" xmlns="" id="{F3303C9A-4A10-42A2-8DF7-C0B0FC63AE9D}"/>
              </a:ext>
            </a:extLst>
          </p:cNvPr>
          <p:cNvSpPr txBox="1"/>
          <p:nvPr/>
        </p:nvSpPr>
        <p:spPr>
          <a:xfrm>
            <a:off x="5867610" y="6065745"/>
            <a:ext cx="6120000" cy="338554"/>
          </a:xfrm>
          <a:prstGeom prst="rect">
            <a:avLst/>
          </a:prstGeom>
          <a:solidFill>
            <a:srgbClr val="BBE593"/>
          </a:solidFill>
          <a:ln>
            <a:noFill/>
            <a:prstDash val="dash"/>
          </a:ln>
        </p:spPr>
        <p:txBody>
          <a:bodyPr wrap="square" rtlCol="0" anchor="ctr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r>
              <a:rPr lang="ca-ES" sz="1600" dirty="0"/>
              <a:t>B4.2 Coordinació de la gestió del parc d’altres administracions</a:t>
            </a:r>
          </a:p>
        </p:txBody>
      </p:sp>
      <p:pic>
        <p:nvPicPr>
          <p:cNvPr id="41" name="Imagen 2">
            <a:extLst>
              <a:ext uri="{FF2B5EF4-FFF2-40B4-BE49-F238E27FC236}">
                <a16:creationId xmlns:a16="http://schemas.microsoft.com/office/drawing/2014/main" xmlns="" id="{9A488D66-9714-4978-9C7F-7EC3CFBD5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708" y="96985"/>
            <a:ext cx="660374" cy="6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5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  <p:bldP spid="38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526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18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Actuacions</a:t>
            </a:r>
            <a:r>
              <a:rPr lang="ca-ES" sz="24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a-ES" sz="20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| </a:t>
            </a:r>
            <a:r>
              <a:rPr lang="ca-E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B. Ampliar i gestionar el parc d’habitatge assequible i social</a:t>
            </a:r>
            <a:endParaRPr lang="ca-ES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agen 2">
            <a:extLst>
              <a:ext uri="{FF2B5EF4-FFF2-40B4-BE49-F238E27FC236}">
                <a16:creationId xmlns:a16="http://schemas.microsoft.com/office/drawing/2014/main" xmlns="" id="{9A488D66-9714-4978-9C7F-7EC3CFBD55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708" y="96985"/>
            <a:ext cx="660374" cy="660373"/>
          </a:xfrm>
          <a:prstGeom prst="rect">
            <a:avLst/>
          </a:prstGeom>
        </p:spPr>
      </p:pic>
      <p:pic>
        <p:nvPicPr>
          <p:cNvPr id="15" name="Imatge 4">
            <a:extLst>
              <a:ext uri="{FF2B5EF4-FFF2-40B4-BE49-F238E27FC236}">
                <a16:creationId xmlns:a16="http://schemas.microsoft.com/office/drawing/2014/main" xmlns="" id="{0CA673B7-F6B7-4A81-A565-B2D8BAB1AC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17" t="28143" r="22083" b="41458"/>
          <a:stretch/>
        </p:blipFill>
        <p:spPr>
          <a:xfrm>
            <a:off x="425278" y="4000500"/>
            <a:ext cx="5099223" cy="2078973"/>
          </a:xfrm>
          <a:prstGeom prst="rect">
            <a:avLst/>
          </a:prstGeom>
        </p:spPr>
      </p:pic>
      <p:sp>
        <p:nvSpPr>
          <p:cNvPr id="16" name="Título 1"/>
          <p:cNvSpPr txBox="1">
            <a:spLocks/>
          </p:cNvSpPr>
          <p:nvPr/>
        </p:nvSpPr>
        <p:spPr>
          <a:xfrm>
            <a:off x="387177" y="3450199"/>
            <a:ext cx="10951383" cy="526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Habitatges </a:t>
            </a:r>
            <a:r>
              <a:rPr lang="ca-E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Dotacionals</a:t>
            </a:r>
            <a:r>
              <a:rPr lang="ca-E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per a Gent Gran a Miguel Hernández</a:t>
            </a: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387177" y="933539"/>
            <a:ext cx="10951383" cy="526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180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Alguns dels casos en marxa...</a:t>
            </a:r>
            <a:endParaRPr lang="ca-ES" sz="2000" dirty="0">
              <a:solidFill>
                <a:sysClr val="windowText" lastClr="0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425278" y="1267007"/>
            <a:ext cx="11371804" cy="2166290"/>
            <a:chOff x="425277" y="1267006"/>
            <a:chExt cx="11356669" cy="2163406"/>
          </a:xfrm>
        </p:grpSpPr>
        <p:pic>
          <p:nvPicPr>
            <p:cNvPr id="12" name="Sala - menjador.jpeg" descr="Sala - menjador.jpeg">
              <a:extLst>
                <a:ext uri="{FF2B5EF4-FFF2-40B4-BE49-F238E27FC236}">
                  <a16:creationId xmlns:a16="http://schemas.microsoft.com/office/drawing/2014/main" xmlns="" id="{5069AED8-F956-4AF4-81C6-A384004A88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4628" b="26913"/>
            <a:stretch/>
          </p:blipFill>
          <p:spPr>
            <a:xfrm>
              <a:off x="7167396" y="1267006"/>
              <a:ext cx="3348352" cy="2163406"/>
            </a:xfrm>
            <a:prstGeom prst="rect">
              <a:avLst/>
            </a:prstGeom>
          </p:spPr>
        </p:pic>
        <p:pic>
          <p:nvPicPr>
            <p:cNvPr id="1026" name="Picture 2" descr="V:\_Rosina Vinyes\_Habitatge\PLH\documentacio Miquel Bagudanc\Rosina-documentació\Miguel Hernández\98. Imatges\71f60710-26d8-4d3b-9e43-08caa6e9dbaa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668"/>
            <a:stretch/>
          </p:blipFill>
          <p:spPr bwMode="auto">
            <a:xfrm>
              <a:off x="425277" y="1269294"/>
              <a:ext cx="6585123" cy="2161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V:\_Rosina Vinyes\_Habitatge\PLH\documentacio Miquel Bagudanc\Rosina-documentació\Miguel Hernández\98. Imatges\IMG_20201030_094636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67" t="28921" r="17806" b="47453"/>
            <a:stretch/>
          </p:blipFill>
          <p:spPr bwMode="auto">
            <a:xfrm>
              <a:off x="10633184" y="1267006"/>
              <a:ext cx="1148762" cy="2163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ítulo 1"/>
          <p:cNvSpPr txBox="1">
            <a:spLocks/>
          </p:cNvSpPr>
          <p:nvPr/>
        </p:nvSpPr>
        <p:spPr>
          <a:xfrm>
            <a:off x="406227" y="6136249"/>
            <a:ext cx="10951383" cy="526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Habitatges </a:t>
            </a:r>
            <a:r>
              <a:rPr lang="ca-E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Dotacionals</a:t>
            </a:r>
            <a:r>
              <a:rPr lang="ca-E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a Joves a Complex Oliveres</a:t>
            </a:r>
          </a:p>
        </p:txBody>
      </p:sp>
    </p:spTree>
    <p:extLst>
      <p:ext uri="{BB962C8B-B14F-4D97-AF65-F5344CB8AC3E}">
        <p14:creationId xmlns:p14="http://schemas.microsoft.com/office/powerpoint/2010/main" val="1794214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526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18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Actuacions</a:t>
            </a:r>
            <a:r>
              <a:rPr lang="ca-ES" sz="24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a-ES" sz="20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| </a:t>
            </a:r>
            <a:r>
              <a:rPr lang="ca-E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B. Ampliar i gestionar el parc d’habitatge assequible i social</a:t>
            </a:r>
            <a:endParaRPr lang="ca-ES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agen 2">
            <a:extLst>
              <a:ext uri="{FF2B5EF4-FFF2-40B4-BE49-F238E27FC236}">
                <a16:creationId xmlns:a16="http://schemas.microsoft.com/office/drawing/2014/main" xmlns="" id="{9A488D66-9714-4978-9C7F-7EC3CFBD55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708" y="96985"/>
            <a:ext cx="660374" cy="660373"/>
          </a:xfrm>
          <a:prstGeom prst="rect">
            <a:avLst/>
          </a:prstGeom>
        </p:spPr>
      </p:pic>
      <p:sp>
        <p:nvSpPr>
          <p:cNvPr id="16" name="Título 1"/>
          <p:cNvSpPr txBox="1">
            <a:spLocks/>
          </p:cNvSpPr>
          <p:nvPr/>
        </p:nvSpPr>
        <p:spPr>
          <a:xfrm>
            <a:off x="515512" y="6044818"/>
            <a:ext cx="10951383" cy="526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Habitatges de lloguer Front Fluvial III - IMPSOL</a:t>
            </a: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387177" y="933539"/>
            <a:ext cx="10951383" cy="526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180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Alguns dels casos en marxa...</a:t>
            </a:r>
            <a:endParaRPr lang="ca-ES" sz="2000" dirty="0">
              <a:solidFill>
                <a:sysClr val="windowText" lastClr="0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t="25687" r="31901" b="39063"/>
          <a:stretch/>
        </p:blipFill>
        <p:spPr bwMode="auto">
          <a:xfrm>
            <a:off x="475653" y="1904213"/>
            <a:ext cx="5120515" cy="174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19883" r="20568" b="28272"/>
          <a:stretch/>
        </p:blipFill>
        <p:spPr bwMode="auto">
          <a:xfrm>
            <a:off x="515512" y="3728406"/>
            <a:ext cx="5076591" cy="217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4" t="16313" r="15859" b="6999"/>
          <a:stretch/>
        </p:blipFill>
        <p:spPr bwMode="auto">
          <a:xfrm>
            <a:off x="5862868" y="1028132"/>
            <a:ext cx="5948882" cy="501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5862868" y="6044818"/>
            <a:ext cx="10951383" cy="526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Habitatges de compra i lloguer Sant Pasqual - IMPSOL</a:t>
            </a:r>
          </a:p>
        </p:txBody>
      </p:sp>
    </p:spTree>
    <p:extLst>
      <p:ext uri="{BB962C8B-B14F-4D97-AF65-F5344CB8AC3E}">
        <p14:creationId xmlns:p14="http://schemas.microsoft.com/office/powerpoint/2010/main" val="1981761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24139" r="25000" b="20426"/>
          <a:stretch/>
        </p:blipFill>
        <p:spPr bwMode="auto">
          <a:xfrm>
            <a:off x="827584" y="1777043"/>
            <a:ext cx="3900921" cy="243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387177" y="371245"/>
            <a:ext cx="10951383" cy="526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18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Actuacions</a:t>
            </a:r>
            <a:r>
              <a:rPr lang="ca-ES" sz="24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a-ES" sz="20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| </a:t>
            </a:r>
            <a:r>
              <a:rPr lang="ca-E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B. Ampliar i gestionar el parc d’habitatge assequible i social</a:t>
            </a:r>
            <a:endParaRPr lang="ca-ES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387177" y="933539"/>
            <a:ext cx="10951383" cy="526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180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Alguns dels casos en marxa...</a:t>
            </a:r>
            <a:endParaRPr lang="ca-ES" sz="2000" dirty="0">
              <a:solidFill>
                <a:sysClr val="windowText" lastClr="0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28714" r="20621" b="34755"/>
          <a:stretch/>
        </p:blipFill>
        <p:spPr bwMode="auto">
          <a:xfrm>
            <a:off x="6217010" y="1196665"/>
            <a:ext cx="5121550" cy="232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6217010" y="3581545"/>
            <a:ext cx="10951383" cy="526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Habitatges de compra Alfonso </a:t>
            </a:r>
            <a:r>
              <a:rPr lang="ca-ES" sz="1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Comín</a:t>
            </a:r>
            <a:r>
              <a:rPr lang="ca-E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Llar Unió </a:t>
            </a:r>
            <a:r>
              <a:rPr lang="ca-ES" sz="1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Catalonia</a:t>
            </a:r>
            <a:endParaRPr lang="ca-ES" sz="1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741319" y="6085065"/>
            <a:ext cx="10951383" cy="526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Reconversió  de locals en habitatges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5099040" y="6363219"/>
            <a:ext cx="10951383" cy="526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Habitatges de lloguer a Alfonso </a:t>
            </a:r>
            <a:r>
              <a:rPr lang="ca-ES" sz="1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Comín</a:t>
            </a:r>
            <a:r>
              <a:rPr lang="ca-E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a-ES" sz="1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Incasol</a:t>
            </a:r>
            <a:endParaRPr lang="ca-ES" sz="1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2" r="6079"/>
          <a:stretch/>
        </p:blipFill>
        <p:spPr bwMode="auto">
          <a:xfrm>
            <a:off x="827922" y="4336789"/>
            <a:ext cx="2484622" cy="162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597" y="4336788"/>
            <a:ext cx="1246508" cy="166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Imagen 1" descr="image00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5" b="8545"/>
          <a:stretch/>
        </p:blipFill>
        <p:spPr bwMode="auto">
          <a:xfrm>
            <a:off x="5045117" y="3985404"/>
            <a:ext cx="5546873" cy="236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2">
            <a:extLst>
              <a:ext uri="{FF2B5EF4-FFF2-40B4-BE49-F238E27FC236}">
                <a16:creationId xmlns:a16="http://schemas.microsoft.com/office/drawing/2014/main" xmlns="" id="{9A488D66-9714-4978-9C7F-7EC3CFBD55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708" y="96985"/>
            <a:ext cx="660374" cy="6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47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Eixos i línies d’actuació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6">
            <a:extLst>
              <a:ext uri="{FF2B5EF4-FFF2-40B4-BE49-F238E27FC236}">
                <a16:creationId xmlns:a16="http://schemas.microsoft.com/office/drawing/2014/main" xmlns="" id="{7499A81C-52AC-4A24-B04E-770186042C43}"/>
              </a:ext>
            </a:extLst>
          </p:cNvPr>
          <p:cNvSpPr txBox="1"/>
          <p:nvPr/>
        </p:nvSpPr>
        <p:spPr>
          <a:xfrm>
            <a:off x="1888741" y="1016444"/>
            <a:ext cx="8963905" cy="126188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Prevenir i atendre la pèrdua de l’habitatge i l’emergència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 al risc de pèrdua de l’habitatge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 a la pèrdua de l’habitatge </a:t>
            </a:r>
            <a:r>
              <a:rPr lang="ca-ES" sz="1600" dirty="0">
                <a:solidFill>
                  <a:srgbClr val="8EC25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facilitació de l’accés a un habitatge digne</a:t>
            </a:r>
            <a:endParaRPr lang="ca-ES" sz="1600" dirty="0">
              <a:solidFill>
                <a:srgbClr val="8EC2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 a la dificultat de pagament dels subministraments</a:t>
            </a:r>
          </a:p>
        </p:txBody>
      </p:sp>
      <p:sp>
        <p:nvSpPr>
          <p:cNvPr id="13" name="CuadroTexto 6">
            <a:extLst>
              <a:ext uri="{FF2B5EF4-FFF2-40B4-BE49-F238E27FC236}">
                <a16:creationId xmlns:a16="http://schemas.microsoft.com/office/drawing/2014/main" xmlns="" id="{9495D359-22BE-4AB3-A5AD-C24F2F23F92B}"/>
              </a:ext>
            </a:extLst>
          </p:cNvPr>
          <p:cNvSpPr txBox="1"/>
          <p:nvPr/>
        </p:nvSpPr>
        <p:spPr>
          <a:xfrm>
            <a:off x="1888741" y="2391157"/>
            <a:ext cx="8963905" cy="15465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Ampliar i gestionar el parc d’habitatge assequible i social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Desenvolupament de planejament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Promoció de nou habitatge assequible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Adquisició i captació d’habitatge privat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 del parc assequible</a:t>
            </a:r>
          </a:p>
        </p:txBody>
      </p:sp>
      <p:sp>
        <p:nvSpPr>
          <p:cNvPr id="15" name="CuadroTexto 6">
            <a:extLst>
              <a:ext uri="{FF2B5EF4-FFF2-40B4-BE49-F238E27FC236}">
                <a16:creationId xmlns:a16="http://schemas.microsoft.com/office/drawing/2014/main" xmlns="" id="{D6278E1D-D3D8-41B4-90CE-54799B8E5A7B}"/>
              </a:ext>
            </a:extLst>
          </p:cNvPr>
          <p:cNvSpPr txBox="1"/>
          <p:nvPr/>
        </p:nvSpPr>
        <p:spPr>
          <a:xfrm>
            <a:off x="1888741" y="4089473"/>
            <a:ext cx="8963905" cy="97719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Regenerar els barris</a:t>
            </a: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Millora dels entorns vulnerables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Millora del parc edificat </a:t>
            </a:r>
          </a:p>
        </p:txBody>
      </p:sp>
      <p:sp>
        <p:nvSpPr>
          <p:cNvPr id="16" name="CuadroTexto 6">
            <a:extLst>
              <a:ext uri="{FF2B5EF4-FFF2-40B4-BE49-F238E27FC236}">
                <a16:creationId xmlns:a16="http://schemas.microsoft.com/office/drawing/2014/main" xmlns="" id="{3F44EADA-369A-4045-B8DD-5510A31ACA88}"/>
              </a:ext>
            </a:extLst>
          </p:cNvPr>
          <p:cNvSpPr txBox="1"/>
          <p:nvPr/>
        </p:nvSpPr>
        <p:spPr>
          <a:xfrm>
            <a:off x="1888742" y="5216320"/>
            <a:ext cx="8963904" cy="97719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Acompanyar a les comunitats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 a les comunitats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Resolució de situacions conflictives</a:t>
            </a:r>
          </a:p>
        </p:txBody>
      </p:sp>
      <p:sp>
        <p:nvSpPr>
          <p:cNvPr id="14" name="CuadroTexto 6">
            <a:extLst>
              <a:ext uri="{FF2B5EF4-FFF2-40B4-BE49-F238E27FC236}">
                <a16:creationId xmlns:a16="http://schemas.microsoft.com/office/drawing/2014/main" xmlns="" id="{682359D0-440E-48F2-9EBC-A128BEE0C3D1}"/>
              </a:ext>
            </a:extLst>
          </p:cNvPr>
          <p:cNvSpPr txBox="1"/>
          <p:nvPr/>
        </p:nvSpPr>
        <p:spPr>
          <a:xfrm>
            <a:off x="1896002" y="6336850"/>
            <a:ext cx="8956644" cy="36933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Incorporar la perspectiva de gènere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xmlns="" id="{A5FEE003-B5EA-48C9-994C-3AD3882596DF}"/>
              </a:ext>
            </a:extLst>
          </p:cNvPr>
          <p:cNvGrpSpPr/>
          <p:nvPr/>
        </p:nvGrpSpPr>
        <p:grpSpPr>
          <a:xfrm>
            <a:off x="865078" y="2494440"/>
            <a:ext cx="944453" cy="983298"/>
            <a:chOff x="1186399" y="1993851"/>
            <a:chExt cx="2250682" cy="2343253"/>
          </a:xfrm>
        </p:grpSpPr>
        <p:pic>
          <p:nvPicPr>
            <p:cNvPr id="24" name="Imagen 2">
              <a:extLst>
                <a:ext uri="{FF2B5EF4-FFF2-40B4-BE49-F238E27FC236}">
                  <a16:creationId xmlns:a16="http://schemas.microsoft.com/office/drawing/2014/main" xmlns="" id="{9A488D66-9714-4978-9C7F-7EC3CFBD5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99" y="2086423"/>
              <a:ext cx="2250682" cy="2250681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xmlns="" id="{724D3A8F-91CA-48B2-9A19-A4F0CE0AD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5" t="21682" r="25867" b="61191"/>
            <a:stretch/>
          </p:blipFill>
          <p:spPr>
            <a:xfrm>
              <a:off x="2039795" y="1993851"/>
              <a:ext cx="955586" cy="343699"/>
            </a:xfrm>
            <a:prstGeom prst="rect">
              <a:avLst/>
            </a:prstGeom>
          </p:spPr>
        </p:pic>
      </p:grpSp>
      <p:pic>
        <p:nvPicPr>
          <p:cNvPr id="26" name="Imagen 11">
            <a:extLst>
              <a:ext uri="{FF2B5EF4-FFF2-40B4-BE49-F238E27FC236}">
                <a16:creationId xmlns:a16="http://schemas.microsoft.com/office/drawing/2014/main" xmlns="" id="{B15A388D-A621-49A5-8AC4-2DCF30DA09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21" y="4093993"/>
            <a:ext cx="787366" cy="787366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9BBCD4D5-2892-4700-9CC3-3958FF0218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96" y="889232"/>
            <a:ext cx="964936" cy="964936"/>
          </a:xfrm>
          <a:prstGeom prst="rect">
            <a:avLst/>
          </a:prstGeom>
        </p:spPr>
      </p:pic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xmlns="" id="{C8BB5E9B-C5B4-47BA-86CE-F371D8C6430D}"/>
              </a:ext>
            </a:extLst>
          </p:cNvPr>
          <p:cNvCxnSpPr>
            <a:cxnSpLocks/>
          </p:cNvCxnSpPr>
          <p:nvPr/>
        </p:nvCxnSpPr>
        <p:spPr>
          <a:xfrm>
            <a:off x="931026" y="2329287"/>
            <a:ext cx="7991301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7">
            <a:extLst>
              <a:ext uri="{FF2B5EF4-FFF2-40B4-BE49-F238E27FC236}">
                <a16:creationId xmlns:a16="http://schemas.microsoft.com/office/drawing/2014/main" xmlns="" id="{0A2C0D75-0682-4D9A-AC6A-A708448E22B0}"/>
              </a:ext>
            </a:extLst>
          </p:cNvPr>
          <p:cNvCxnSpPr>
            <a:cxnSpLocks/>
          </p:cNvCxnSpPr>
          <p:nvPr/>
        </p:nvCxnSpPr>
        <p:spPr>
          <a:xfrm>
            <a:off x="931026" y="4024402"/>
            <a:ext cx="7991301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8">
            <a:extLst>
              <a:ext uri="{FF2B5EF4-FFF2-40B4-BE49-F238E27FC236}">
                <a16:creationId xmlns:a16="http://schemas.microsoft.com/office/drawing/2014/main" xmlns="" id="{EB5C318A-73E8-4E05-A8A9-51E19C66DAB9}"/>
              </a:ext>
            </a:extLst>
          </p:cNvPr>
          <p:cNvCxnSpPr>
            <a:cxnSpLocks/>
          </p:cNvCxnSpPr>
          <p:nvPr/>
        </p:nvCxnSpPr>
        <p:spPr>
          <a:xfrm>
            <a:off x="937495" y="6236403"/>
            <a:ext cx="7980437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7">
            <a:extLst>
              <a:ext uri="{FF2B5EF4-FFF2-40B4-BE49-F238E27FC236}">
                <a16:creationId xmlns:a16="http://schemas.microsoft.com/office/drawing/2014/main" xmlns="" id="{0A2C0D75-0682-4D9A-AC6A-A708448E22B0}"/>
              </a:ext>
            </a:extLst>
          </p:cNvPr>
          <p:cNvCxnSpPr>
            <a:cxnSpLocks/>
          </p:cNvCxnSpPr>
          <p:nvPr/>
        </p:nvCxnSpPr>
        <p:spPr>
          <a:xfrm>
            <a:off x="926632" y="5113500"/>
            <a:ext cx="7991301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4" y="5171513"/>
            <a:ext cx="855509" cy="855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0145">
            <a:off x="1033628" y="6261087"/>
            <a:ext cx="634941" cy="634941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731520" y="5171513"/>
            <a:ext cx="9885145" cy="1686486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3" name="22 Rectángulo"/>
          <p:cNvSpPr/>
          <p:nvPr/>
        </p:nvSpPr>
        <p:spPr>
          <a:xfrm>
            <a:off x="905965" y="889232"/>
            <a:ext cx="9885145" cy="3200241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8" name="CuadroTexto 6">
            <a:extLst>
              <a:ext uri="{FF2B5EF4-FFF2-40B4-BE49-F238E27FC236}">
                <a16:creationId xmlns:a16="http://schemas.microsoft.com/office/drawing/2014/main" xmlns="" id="{7499A81C-52AC-4A24-B04E-770186042C43}"/>
              </a:ext>
            </a:extLst>
          </p:cNvPr>
          <p:cNvSpPr txBox="1"/>
          <p:nvPr/>
        </p:nvSpPr>
        <p:spPr>
          <a:xfrm>
            <a:off x="6174552" y="4483646"/>
            <a:ext cx="1822820" cy="63094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actuacions</a:t>
            </a:r>
          </a:p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actuacions</a:t>
            </a:r>
          </a:p>
        </p:txBody>
      </p:sp>
      <p:sp>
        <p:nvSpPr>
          <p:cNvPr id="30" name="CuadroTexto 83">
            <a:extLst>
              <a:ext uri="{FF2B5EF4-FFF2-40B4-BE49-F238E27FC236}">
                <a16:creationId xmlns:a16="http://schemas.microsoft.com/office/drawing/2014/main" xmlns="" id="{A9BCAC80-F24E-4C4B-A8D2-7598619A778E}"/>
              </a:ext>
            </a:extLst>
          </p:cNvPr>
          <p:cNvSpPr txBox="1"/>
          <p:nvPr/>
        </p:nvSpPr>
        <p:spPr>
          <a:xfrm>
            <a:off x="5528882" y="5853653"/>
            <a:ext cx="6480000" cy="338554"/>
          </a:xfrm>
          <a:prstGeom prst="rect">
            <a:avLst/>
          </a:prstGeom>
          <a:solidFill>
            <a:srgbClr val="BBE593"/>
          </a:solidFill>
          <a:ln>
            <a:noFill/>
            <a:prstDash val="dash"/>
          </a:ln>
        </p:spPr>
        <p:txBody>
          <a:bodyPr wrap="square" rtlCol="0" anchor="ctr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r>
              <a:rPr lang="ca-ES" sz="1600" dirty="0"/>
              <a:t>C2.2 Suport en la gestió dels ajuts a la rehabilitació</a:t>
            </a:r>
          </a:p>
        </p:txBody>
      </p:sp>
      <p:sp>
        <p:nvSpPr>
          <p:cNvPr id="31" name="CuadroTexto 85">
            <a:extLst>
              <a:ext uri="{FF2B5EF4-FFF2-40B4-BE49-F238E27FC236}">
                <a16:creationId xmlns:a16="http://schemas.microsoft.com/office/drawing/2014/main" xmlns="" id="{03B01CE3-5F50-4FA2-B07B-9125080FA40C}"/>
              </a:ext>
            </a:extLst>
          </p:cNvPr>
          <p:cNvSpPr txBox="1"/>
          <p:nvPr/>
        </p:nvSpPr>
        <p:spPr>
          <a:xfrm>
            <a:off x="5528881" y="6336710"/>
            <a:ext cx="6480000" cy="338554"/>
          </a:xfrm>
          <a:prstGeom prst="rect">
            <a:avLst/>
          </a:prstGeom>
          <a:solidFill>
            <a:srgbClr val="BBE593"/>
          </a:solidFill>
          <a:ln>
            <a:noFill/>
            <a:prstDash val="dash"/>
          </a:ln>
        </p:spPr>
        <p:txBody>
          <a:bodyPr wrap="square" rtlCol="0" anchor="ctr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r>
              <a:rPr lang="ca-ES" sz="1600" dirty="0"/>
              <a:t>C2.3 Promoció de la millora de l’accessibilitat, habitabilitat i sostenibilitat</a:t>
            </a:r>
          </a:p>
        </p:txBody>
      </p:sp>
      <p:sp>
        <p:nvSpPr>
          <p:cNvPr id="32" name="CuadroTexto 89">
            <a:extLst>
              <a:ext uri="{FF2B5EF4-FFF2-40B4-BE49-F238E27FC236}">
                <a16:creationId xmlns:a16="http://schemas.microsoft.com/office/drawing/2014/main" xmlns="" id="{B2CA802B-4B1D-4482-A61B-439F6E278359}"/>
              </a:ext>
            </a:extLst>
          </p:cNvPr>
          <p:cNvSpPr txBox="1"/>
          <p:nvPr/>
        </p:nvSpPr>
        <p:spPr>
          <a:xfrm>
            <a:off x="5521291" y="5377633"/>
            <a:ext cx="6480000" cy="338554"/>
          </a:xfrm>
          <a:prstGeom prst="rect">
            <a:avLst/>
          </a:prstGeom>
          <a:solidFill>
            <a:srgbClr val="BBE593"/>
          </a:solidFill>
          <a:ln>
            <a:noFill/>
            <a:prstDash val="dash"/>
          </a:ln>
        </p:spPr>
        <p:txBody>
          <a:bodyPr wrap="square" rtlCol="0" anchor="ctr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r>
              <a:rPr lang="ca-ES" sz="1600" dirty="0"/>
              <a:t>C1.1 Impuls de les Àrees de Conservació i Rehabilitació: Renovem els Barris</a:t>
            </a:r>
          </a:p>
        </p:txBody>
      </p:sp>
      <p:pic>
        <p:nvPicPr>
          <p:cNvPr id="33" name="Imagen 11">
            <a:extLst>
              <a:ext uri="{FF2B5EF4-FFF2-40B4-BE49-F238E27FC236}">
                <a16:creationId xmlns:a16="http://schemas.microsoft.com/office/drawing/2014/main" xmlns="" id="{B15A388D-A621-49A5-8AC4-2DCF30DA09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405" y="117742"/>
            <a:ext cx="787366" cy="78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7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526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18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Actuacions</a:t>
            </a:r>
            <a:r>
              <a:rPr lang="ca-ES" sz="24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a-ES" sz="20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| </a:t>
            </a:r>
            <a:r>
              <a:rPr lang="ca-E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C. Regenerar els barris</a:t>
            </a:r>
            <a:endParaRPr lang="ca-ES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agen 11">
            <a:extLst>
              <a:ext uri="{FF2B5EF4-FFF2-40B4-BE49-F238E27FC236}">
                <a16:creationId xmlns:a16="http://schemas.microsoft.com/office/drawing/2014/main" xmlns="" id="{B15A388D-A621-49A5-8AC4-2DCF30DA09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405" y="117742"/>
            <a:ext cx="787366" cy="787366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590551" y="1248008"/>
            <a:ext cx="11265430" cy="4276492"/>
            <a:chOff x="921297" y="867398"/>
            <a:chExt cx="9558187" cy="3628402"/>
          </a:xfrm>
        </p:grpSpPr>
        <p:grpSp>
          <p:nvGrpSpPr>
            <p:cNvPr id="4" name="3 Grupo"/>
            <p:cNvGrpSpPr/>
            <p:nvPr/>
          </p:nvGrpSpPr>
          <p:grpSpPr>
            <a:xfrm>
              <a:off x="921297" y="867398"/>
              <a:ext cx="5228245" cy="3628402"/>
              <a:chOff x="884282" y="867398"/>
              <a:chExt cx="4674698" cy="3244240"/>
            </a:xfrm>
          </p:grpSpPr>
          <p:grpSp>
            <p:nvGrpSpPr>
              <p:cNvPr id="33" name="32 Grupo"/>
              <p:cNvGrpSpPr/>
              <p:nvPr/>
            </p:nvGrpSpPr>
            <p:grpSpPr>
              <a:xfrm>
                <a:off x="884282" y="1179376"/>
                <a:ext cx="4674698" cy="2932262"/>
                <a:chOff x="1229666" y="2578325"/>
                <a:chExt cx="6013067" cy="3519673"/>
              </a:xfrm>
            </p:grpSpPr>
            <p:pic>
              <p:nvPicPr>
                <p:cNvPr id="39" name="38 Imagen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722" t="17078" b="8648"/>
                <a:stretch/>
              </p:blipFill>
              <p:spPr>
                <a:xfrm>
                  <a:off x="1229666" y="2578325"/>
                  <a:ext cx="2758484" cy="1574053"/>
                </a:xfrm>
                <a:prstGeom prst="rect">
                  <a:avLst/>
                </a:prstGeom>
              </p:spPr>
            </p:pic>
            <p:pic>
              <p:nvPicPr>
                <p:cNvPr id="40" name="39 Imagen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6089" b="8331"/>
                <a:stretch/>
              </p:blipFill>
              <p:spPr>
                <a:xfrm>
                  <a:off x="4082167" y="2578325"/>
                  <a:ext cx="3160563" cy="1576279"/>
                </a:xfrm>
                <a:prstGeom prst="rect">
                  <a:avLst/>
                </a:prstGeom>
              </p:spPr>
            </p:pic>
            <p:pic>
              <p:nvPicPr>
                <p:cNvPr id="41" name="40 Imagen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047" t="8107" r="5118" b="1876"/>
                <a:stretch/>
              </p:blipFill>
              <p:spPr>
                <a:xfrm>
                  <a:off x="1229666" y="4251643"/>
                  <a:ext cx="2765381" cy="1846355"/>
                </a:xfrm>
                <a:prstGeom prst="rect">
                  <a:avLst/>
                </a:prstGeom>
              </p:spPr>
            </p:pic>
            <p:pic>
              <p:nvPicPr>
                <p:cNvPr id="42" name="41 Imagen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3" t="8107" r="6663" b="1876"/>
                <a:stretch/>
              </p:blipFill>
              <p:spPr>
                <a:xfrm>
                  <a:off x="4082170" y="4251644"/>
                  <a:ext cx="3160563" cy="1846354"/>
                </a:xfrm>
                <a:prstGeom prst="rect">
                  <a:avLst/>
                </a:prstGeom>
              </p:spPr>
            </p:pic>
          </p:grpSp>
          <p:grpSp>
            <p:nvGrpSpPr>
              <p:cNvPr id="44" name="43 Grupo"/>
              <p:cNvGrpSpPr/>
              <p:nvPr/>
            </p:nvGrpSpPr>
            <p:grpSpPr>
              <a:xfrm>
                <a:off x="884283" y="867398"/>
                <a:ext cx="4674697" cy="252000"/>
                <a:chOff x="398198" y="6618262"/>
                <a:chExt cx="5636482" cy="328235"/>
              </a:xfrm>
            </p:grpSpPr>
            <p:sp>
              <p:nvSpPr>
                <p:cNvPr id="45" name="44 CuadroTexto"/>
                <p:cNvSpPr txBox="1"/>
                <p:nvPr/>
              </p:nvSpPr>
              <p:spPr>
                <a:xfrm>
                  <a:off x="3369026" y="6618262"/>
                  <a:ext cx="2665654" cy="328235"/>
                </a:xfrm>
                <a:prstGeom prst="rect">
                  <a:avLst/>
                </a:prstGeom>
                <a:solidFill>
                  <a:srgbClr val="FFC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i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ea typeface="Adobe Heiti Std R" pitchFamily="34" charset="-128"/>
                    </a:rPr>
                    <a:t>RENOVEM</a:t>
                  </a:r>
                  <a:r>
                    <a:rPr lang="es-ES" sz="1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ea typeface="Adobe Heiti Std R" pitchFamily="34" charset="-128"/>
                    </a:rPr>
                    <a:t>  ELS  BARRIS</a:t>
                  </a:r>
                </a:p>
              </p:txBody>
            </p:sp>
            <p:pic>
              <p:nvPicPr>
                <p:cNvPr id="46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/>
                <a:srcRect l="18433" t="7462" r="6810" b="-2"/>
                <a:stretch/>
              </p:blipFill>
              <p:spPr bwMode="auto">
                <a:xfrm>
                  <a:off x="398198" y="6658580"/>
                  <a:ext cx="2963395" cy="2715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62" r="23679"/>
            <a:stretch/>
          </p:blipFill>
          <p:spPr bwMode="auto">
            <a:xfrm>
              <a:off x="8032324" y="867398"/>
              <a:ext cx="2447160" cy="3628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8" t="20276" r="31615" b="49837"/>
          <a:stretch/>
        </p:blipFill>
        <p:spPr bwMode="auto">
          <a:xfrm rot="5400000">
            <a:off x="5849834" y="2478817"/>
            <a:ext cx="4314204" cy="192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046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Eixos i línies d’actuació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6">
            <a:extLst>
              <a:ext uri="{FF2B5EF4-FFF2-40B4-BE49-F238E27FC236}">
                <a16:creationId xmlns:a16="http://schemas.microsoft.com/office/drawing/2014/main" xmlns="" id="{7499A81C-52AC-4A24-B04E-770186042C43}"/>
              </a:ext>
            </a:extLst>
          </p:cNvPr>
          <p:cNvSpPr txBox="1"/>
          <p:nvPr/>
        </p:nvSpPr>
        <p:spPr>
          <a:xfrm>
            <a:off x="1888741" y="1016444"/>
            <a:ext cx="8963905" cy="126188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Prevenir i atendre la pèrdua de l’habitatge i l’emergència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 al risc de pèrdua de l’habitatge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 a la pèrdua de l’habitatge </a:t>
            </a:r>
            <a:r>
              <a:rPr lang="ca-ES" sz="1600" dirty="0">
                <a:solidFill>
                  <a:srgbClr val="8EC25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facilitació de l’accés a un habitatge digne</a:t>
            </a:r>
            <a:endParaRPr lang="ca-ES" sz="1600" dirty="0">
              <a:solidFill>
                <a:srgbClr val="8EC2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 a la dificultat de pagament dels subministraments</a:t>
            </a:r>
          </a:p>
        </p:txBody>
      </p:sp>
      <p:sp>
        <p:nvSpPr>
          <p:cNvPr id="13" name="CuadroTexto 6">
            <a:extLst>
              <a:ext uri="{FF2B5EF4-FFF2-40B4-BE49-F238E27FC236}">
                <a16:creationId xmlns:a16="http://schemas.microsoft.com/office/drawing/2014/main" xmlns="" id="{9495D359-22BE-4AB3-A5AD-C24F2F23F92B}"/>
              </a:ext>
            </a:extLst>
          </p:cNvPr>
          <p:cNvSpPr txBox="1"/>
          <p:nvPr/>
        </p:nvSpPr>
        <p:spPr>
          <a:xfrm>
            <a:off x="1888741" y="2391157"/>
            <a:ext cx="8963905" cy="15465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Ampliar i gestionar el parc d’habitatge assequible i social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Desenvolupament de planejament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Promoció de nou habitatge assequible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Adquisició i captació d’habitatge privat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 del parc assequible</a:t>
            </a:r>
          </a:p>
        </p:txBody>
      </p:sp>
      <p:sp>
        <p:nvSpPr>
          <p:cNvPr id="15" name="CuadroTexto 6">
            <a:extLst>
              <a:ext uri="{FF2B5EF4-FFF2-40B4-BE49-F238E27FC236}">
                <a16:creationId xmlns:a16="http://schemas.microsoft.com/office/drawing/2014/main" xmlns="" id="{D6278E1D-D3D8-41B4-90CE-54799B8E5A7B}"/>
              </a:ext>
            </a:extLst>
          </p:cNvPr>
          <p:cNvSpPr txBox="1"/>
          <p:nvPr/>
        </p:nvSpPr>
        <p:spPr>
          <a:xfrm>
            <a:off x="1888741" y="4089473"/>
            <a:ext cx="8963905" cy="97719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Regenerar els barris</a:t>
            </a: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Millora dels entorns vulnerables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Millora del parc edificat </a:t>
            </a:r>
          </a:p>
        </p:txBody>
      </p:sp>
      <p:sp>
        <p:nvSpPr>
          <p:cNvPr id="16" name="CuadroTexto 6">
            <a:extLst>
              <a:ext uri="{FF2B5EF4-FFF2-40B4-BE49-F238E27FC236}">
                <a16:creationId xmlns:a16="http://schemas.microsoft.com/office/drawing/2014/main" xmlns="" id="{3F44EADA-369A-4045-B8DD-5510A31ACA88}"/>
              </a:ext>
            </a:extLst>
          </p:cNvPr>
          <p:cNvSpPr txBox="1"/>
          <p:nvPr/>
        </p:nvSpPr>
        <p:spPr>
          <a:xfrm>
            <a:off x="1888742" y="5216320"/>
            <a:ext cx="8963904" cy="97719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Acompanyar a les comunitats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 a les comunitats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Resolució de situacions conflictives</a:t>
            </a:r>
          </a:p>
        </p:txBody>
      </p:sp>
      <p:sp>
        <p:nvSpPr>
          <p:cNvPr id="14" name="CuadroTexto 6">
            <a:extLst>
              <a:ext uri="{FF2B5EF4-FFF2-40B4-BE49-F238E27FC236}">
                <a16:creationId xmlns:a16="http://schemas.microsoft.com/office/drawing/2014/main" xmlns="" id="{682359D0-440E-48F2-9EBC-A128BEE0C3D1}"/>
              </a:ext>
            </a:extLst>
          </p:cNvPr>
          <p:cNvSpPr txBox="1"/>
          <p:nvPr/>
        </p:nvSpPr>
        <p:spPr>
          <a:xfrm>
            <a:off x="1896002" y="6336850"/>
            <a:ext cx="8956644" cy="36933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Incorporar la perspectiva de gènere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xmlns="" id="{A5FEE003-B5EA-48C9-994C-3AD3882596DF}"/>
              </a:ext>
            </a:extLst>
          </p:cNvPr>
          <p:cNvGrpSpPr/>
          <p:nvPr/>
        </p:nvGrpSpPr>
        <p:grpSpPr>
          <a:xfrm>
            <a:off x="865078" y="2494440"/>
            <a:ext cx="944453" cy="983298"/>
            <a:chOff x="1186399" y="1993851"/>
            <a:chExt cx="2250682" cy="2343253"/>
          </a:xfrm>
        </p:grpSpPr>
        <p:pic>
          <p:nvPicPr>
            <p:cNvPr id="24" name="Imagen 2">
              <a:extLst>
                <a:ext uri="{FF2B5EF4-FFF2-40B4-BE49-F238E27FC236}">
                  <a16:creationId xmlns:a16="http://schemas.microsoft.com/office/drawing/2014/main" xmlns="" id="{9A488D66-9714-4978-9C7F-7EC3CFBD5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99" y="2086423"/>
              <a:ext cx="2250682" cy="2250681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xmlns="" id="{724D3A8F-91CA-48B2-9A19-A4F0CE0AD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5" t="21682" r="25867" b="61191"/>
            <a:stretch/>
          </p:blipFill>
          <p:spPr>
            <a:xfrm>
              <a:off x="2039795" y="1993851"/>
              <a:ext cx="955586" cy="343699"/>
            </a:xfrm>
            <a:prstGeom prst="rect">
              <a:avLst/>
            </a:prstGeom>
          </p:spPr>
        </p:pic>
      </p:grpSp>
      <p:pic>
        <p:nvPicPr>
          <p:cNvPr id="26" name="Imagen 11">
            <a:extLst>
              <a:ext uri="{FF2B5EF4-FFF2-40B4-BE49-F238E27FC236}">
                <a16:creationId xmlns:a16="http://schemas.microsoft.com/office/drawing/2014/main" xmlns="" id="{B15A388D-A621-49A5-8AC4-2DCF30DA09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21" y="4093993"/>
            <a:ext cx="787366" cy="787366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9BBCD4D5-2892-4700-9CC3-3958FF0218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96" y="889232"/>
            <a:ext cx="964936" cy="964936"/>
          </a:xfrm>
          <a:prstGeom prst="rect">
            <a:avLst/>
          </a:prstGeom>
        </p:spPr>
      </p:pic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xmlns="" id="{C8BB5E9B-C5B4-47BA-86CE-F371D8C6430D}"/>
              </a:ext>
            </a:extLst>
          </p:cNvPr>
          <p:cNvCxnSpPr>
            <a:cxnSpLocks/>
          </p:cNvCxnSpPr>
          <p:nvPr/>
        </p:nvCxnSpPr>
        <p:spPr>
          <a:xfrm>
            <a:off x="931026" y="2329287"/>
            <a:ext cx="7991301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7">
            <a:extLst>
              <a:ext uri="{FF2B5EF4-FFF2-40B4-BE49-F238E27FC236}">
                <a16:creationId xmlns:a16="http://schemas.microsoft.com/office/drawing/2014/main" xmlns="" id="{0A2C0D75-0682-4D9A-AC6A-A708448E22B0}"/>
              </a:ext>
            </a:extLst>
          </p:cNvPr>
          <p:cNvCxnSpPr>
            <a:cxnSpLocks/>
          </p:cNvCxnSpPr>
          <p:nvPr/>
        </p:nvCxnSpPr>
        <p:spPr>
          <a:xfrm>
            <a:off x="931026" y="4024402"/>
            <a:ext cx="7991301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8">
            <a:extLst>
              <a:ext uri="{FF2B5EF4-FFF2-40B4-BE49-F238E27FC236}">
                <a16:creationId xmlns:a16="http://schemas.microsoft.com/office/drawing/2014/main" xmlns="" id="{EB5C318A-73E8-4E05-A8A9-51E19C66DAB9}"/>
              </a:ext>
            </a:extLst>
          </p:cNvPr>
          <p:cNvCxnSpPr>
            <a:cxnSpLocks/>
          </p:cNvCxnSpPr>
          <p:nvPr/>
        </p:nvCxnSpPr>
        <p:spPr>
          <a:xfrm>
            <a:off x="937495" y="6236403"/>
            <a:ext cx="7980437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7">
            <a:extLst>
              <a:ext uri="{FF2B5EF4-FFF2-40B4-BE49-F238E27FC236}">
                <a16:creationId xmlns:a16="http://schemas.microsoft.com/office/drawing/2014/main" xmlns="" id="{0A2C0D75-0682-4D9A-AC6A-A708448E22B0}"/>
              </a:ext>
            </a:extLst>
          </p:cNvPr>
          <p:cNvCxnSpPr>
            <a:cxnSpLocks/>
          </p:cNvCxnSpPr>
          <p:nvPr/>
        </p:nvCxnSpPr>
        <p:spPr>
          <a:xfrm>
            <a:off x="926632" y="5113500"/>
            <a:ext cx="7991301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4" y="5171513"/>
            <a:ext cx="855509" cy="855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0145">
            <a:off x="1033628" y="6261087"/>
            <a:ext cx="634941" cy="634941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731520" y="6336850"/>
            <a:ext cx="9885145" cy="521149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3" name="22 Rectángulo"/>
          <p:cNvSpPr/>
          <p:nvPr/>
        </p:nvSpPr>
        <p:spPr>
          <a:xfrm>
            <a:off x="905965" y="889232"/>
            <a:ext cx="9885145" cy="4282281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8" name="CuadroTexto 6">
            <a:extLst>
              <a:ext uri="{FF2B5EF4-FFF2-40B4-BE49-F238E27FC236}">
                <a16:creationId xmlns:a16="http://schemas.microsoft.com/office/drawing/2014/main" xmlns="" id="{7499A81C-52AC-4A24-B04E-770186042C43}"/>
              </a:ext>
            </a:extLst>
          </p:cNvPr>
          <p:cNvSpPr txBox="1"/>
          <p:nvPr/>
        </p:nvSpPr>
        <p:spPr>
          <a:xfrm>
            <a:off x="6065900" y="5528250"/>
            <a:ext cx="1713758" cy="63094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actuacions</a:t>
            </a:r>
          </a:p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actuacions</a:t>
            </a:r>
          </a:p>
        </p:txBody>
      </p:sp>
      <p:pic>
        <p:nvPicPr>
          <p:cNvPr id="30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086" y="142319"/>
            <a:ext cx="855509" cy="855509"/>
          </a:xfrm>
          <a:prstGeom prst="rect">
            <a:avLst/>
          </a:prstGeom>
        </p:spPr>
      </p:pic>
      <p:sp>
        <p:nvSpPr>
          <p:cNvPr id="31" name="CuadroTexto 89">
            <a:extLst>
              <a:ext uri="{FF2B5EF4-FFF2-40B4-BE49-F238E27FC236}">
                <a16:creationId xmlns:a16="http://schemas.microsoft.com/office/drawing/2014/main" xmlns="" id="{B2CA802B-4B1D-4482-A61B-439F6E278359}"/>
              </a:ext>
            </a:extLst>
          </p:cNvPr>
          <p:cNvSpPr txBox="1"/>
          <p:nvPr/>
        </p:nvSpPr>
        <p:spPr>
          <a:xfrm>
            <a:off x="7300143" y="4021804"/>
            <a:ext cx="4680000" cy="338554"/>
          </a:xfrm>
          <a:prstGeom prst="rect">
            <a:avLst/>
          </a:prstGeom>
          <a:solidFill>
            <a:srgbClr val="BBE593"/>
          </a:solidFill>
          <a:ln>
            <a:noFill/>
            <a:prstDash val="dash"/>
          </a:ln>
        </p:spPr>
        <p:txBody>
          <a:bodyPr wrap="square" rtlCol="0" anchor="ctr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r>
              <a:rPr lang="ca-ES" sz="1600" dirty="0"/>
              <a:t>D1.1 Acompanyament i assessorament comunitari</a:t>
            </a:r>
          </a:p>
        </p:txBody>
      </p:sp>
      <p:sp>
        <p:nvSpPr>
          <p:cNvPr id="32" name="CuadroTexto 89">
            <a:extLst>
              <a:ext uri="{FF2B5EF4-FFF2-40B4-BE49-F238E27FC236}">
                <a16:creationId xmlns:a16="http://schemas.microsoft.com/office/drawing/2014/main" xmlns="" id="{B2CA802B-4B1D-4482-A61B-439F6E278359}"/>
              </a:ext>
            </a:extLst>
          </p:cNvPr>
          <p:cNvSpPr txBox="1"/>
          <p:nvPr/>
        </p:nvSpPr>
        <p:spPr>
          <a:xfrm>
            <a:off x="7300143" y="4534443"/>
            <a:ext cx="4680000" cy="338554"/>
          </a:xfrm>
          <a:prstGeom prst="rect">
            <a:avLst/>
          </a:prstGeom>
          <a:solidFill>
            <a:srgbClr val="BBE593"/>
          </a:solidFill>
          <a:ln>
            <a:noFill/>
            <a:prstDash val="dash"/>
          </a:ln>
        </p:spPr>
        <p:txBody>
          <a:bodyPr wrap="square" rtlCol="0" anchor="ctr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r>
              <a:rPr lang="ca-ES" sz="1600" dirty="0"/>
              <a:t>D2.1 Sanció als habitatges en mal estat</a:t>
            </a:r>
          </a:p>
        </p:txBody>
      </p:sp>
      <p:sp>
        <p:nvSpPr>
          <p:cNvPr id="33" name="CuadroTexto 89">
            <a:extLst>
              <a:ext uri="{FF2B5EF4-FFF2-40B4-BE49-F238E27FC236}">
                <a16:creationId xmlns:a16="http://schemas.microsoft.com/office/drawing/2014/main" xmlns="" id="{A52977AA-B618-418D-B09A-82668BD173ED}"/>
              </a:ext>
            </a:extLst>
          </p:cNvPr>
          <p:cNvSpPr txBox="1"/>
          <p:nvPr/>
        </p:nvSpPr>
        <p:spPr>
          <a:xfrm>
            <a:off x="7300143" y="5073812"/>
            <a:ext cx="4680000" cy="338554"/>
          </a:xfrm>
          <a:prstGeom prst="rect">
            <a:avLst/>
          </a:prstGeom>
          <a:solidFill>
            <a:srgbClr val="BBE593"/>
          </a:solidFill>
          <a:ln>
            <a:noFill/>
            <a:prstDash val="dash"/>
          </a:ln>
        </p:spPr>
        <p:txBody>
          <a:bodyPr wrap="square" rtlCol="0" anchor="ctr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r>
              <a:rPr lang="ca-ES" sz="1600" dirty="0"/>
              <a:t>D2.2 Actuació coordinada vinculada a les ocupacions</a:t>
            </a:r>
          </a:p>
        </p:txBody>
      </p:sp>
    </p:spTree>
    <p:extLst>
      <p:ext uri="{BB962C8B-B14F-4D97-AF65-F5344CB8AC3E}">
        <p14:creationId xmlns:p14="http://schemas.microsoft.com/office/powerpoint/2010/main" val="231637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18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Actuacions</a:t>
            </a:r>
            <a:r>
              <a:rPr lang="ca-ES" sz="24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a-ES" sz="20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| </a:t>
            </a:r>
            <a:r>
              <a:rPr lang="ca-E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D. Acompanyar a les comunitats</a:t>
            </a:r>
            <a:endParaRPr lang="ca-ES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086" y="142319"/>
            <a:ext cx="855509" cy="855509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1" b="24123"/>
          <a:stretch/>
        </p:blipFill>
        <p:spPr bwMode="auto">
          <a:xfrm>
            <a:off x="4357918" y="3657901"/>
            <a:ext cx="75914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\\Gramenet.intern\repositori\Habitatge 2019-2023\ACRs Pla de Rehabilitació\fotos reunions\comissió seguiment 22-10-2015 (2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2"/>
          <a:stretch/>
        </p:blipFill>
        <p:spPr bwMode="auto">
          <a:xfrm>
            <a:off x="500309" y="947953"/>
            <a:ext cx="7615468" cy="258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410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Eixos i línies d’actuació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6">
            <a:extLst>
              <a:ext uri="{FF2B5EF4-FFF2-40B4-BE49-F238E27FC236}">
                <a16:creationId xmlns:a16="http://schemas.microsoft.com/office/drawing/2014/main" xmlns="" id="{7499A81C-52AC-4A24-B04E-770186042C43}"/>
              </a:ext>
            </a:extLst>
          </p:cNvPr>
          <p:cNvSpPr txBox="1"/>
          <p:nvPr/>
        </p:nvSpPr>
        <p:spPr>
          <a:xfrm>
            <a:off x="1888741" y="1016444"/>
            <a:ext cx="8963905" cy="126188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Prevenir i atendre la pèrdua de l’habitatge i l’emergència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 al risc de pèrdua de l’habitatge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 a la pèrdua de l’habitatge </a:t>
            </a:r>
            <a:r>
              <a:rPr lang="ca-ES" sz="1600" dirty="0">
                <a:solidFill>
                  <a:srgbClr val="8EC25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facilitació de l’accés a un habitatge digne</a:t>
            </a:r>
            <a:endParaRPr lang="ca-ES" sz="1600" dirty="0">
              <a:solidFill>
                <a:srgbClr val="8EC2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 a la dificultat de pagament dels subministraments</a:t>
            </a:r>
          </a:p>
        </p:txBody>
      </p:sp>
      <p:sp>
        <p:nvSpPr>
          <p:cNvPr id="13" name="CuadroTexto 6">
            <a:extLst>
              <a:ext uri="{FF2B5EF4-FFF2-40B4-BE49-F238E27FC236}">
                <a16:creationId xmlns:a16="http://schemas.microsoft.com/office/drawing/2014/main" xmlns="" id="{9495D359-22BE-4AB3-A5AD-C24F2F23F92B}"/>
              </a:ext>
            </a:extLst>
          </p:cNvPr>
          <p:cNvSpPr txBox="1"/>
          <p:nvPr/>
        </p:nvSpPr>
        <p:spPr>
          <a:xfrm>
            <a:off x="1888741" y="2391157"/>
            <a:ext cx="8963905" cy="15465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Ampliar i gestionar el parc d’habitatge assequible i social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Desenvolupament de planejament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Promoció de nou habitatge assequible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Adquisició i captació d’habitatge privat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 del parc assequible</a:t>
            </a:r>
          </a:p>
        </p:txBody>
      </p:sp>
      <p:sp>
        <p:nvSpPr>
          <p:cNvPr id="15" name="CuadroTexto 6">
            <a:extLst>
              <a:ext uri="{FF2B5EF4-FFF2-40B4-BE49-F238E27FC236}">
                <a16:creationId xmlns:a16="http://schemas.microsoft.com/office/drawing/2014/main" xmlns="" id="{D6278E1D-D3D8-41B4-90CE-54799B8E5A7B}"/>
              </a:ext>
            </a:extLst>
          </p:cNvPr>
          <p:cNvSpPr txBox="1"/>
          <p:nvPr/>
        </p:nvSpPr>
        <p:spPr>
          <a:xfrm>
            <a:off x="1888741" y="4089473"/>
            <a:ext cx="8963905" cy="97719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Regenerar els barris</a:t>
            </a: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Millora dels entorns vulnerables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Millora del parc edificat </a:t>
            </a:r>
          </a:p>
        </p:txBody>
      </p:sp>
      <p:sp>
        <p:nvSpPr>
          <p:cNvPr id="16" name="CuadroTexto 6">
            <a:extLst>
              <a:ext uri="{FF2B5EF4-FFF2-40B4-BE49-F238E27FC236}">
                <a16:creationId xmlns:a16="http://schemas.microsoft.com/office/drawing/2014/main" xmlns="" id="{3F44EADA-369A-4045-B8DD-5510A31ACA88}"/>
              </a:ext>
            </a:extLst>
          </p:cNvPr>
          <p:cNvSpPr txBox="1"/>
          <p:nvPr/>
        </p:nvSpPr>
        <p:spPr>
          <a:xfrm>
            <a:off x="1888742" y="5216320"/>
            <a:ext cx="8963904" cy="97719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Acompanyar a les comunitats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 a les comunitats</a:t>
            </a:r>
          </a:p>
          <a:p>
            <a:pPr marL="742950" lvl="1" indent="-285750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̶"/>
            </a:pPr>
            <a:r>
              <a:rPr lang="ca-ES" sz="1600" dirty="0">
                <a:solidFill>
                  <a:srgbClr val="8EC2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Resolució de situacions conflictives</a:t>
            </a:r>
          </a:p>
        </p:txBody>
      </p:sp>
      <p:sp>
        <p:nvSpPr>
          <p:cNvPr id="14" name="CuadroTexto 6">
            <a:extLst>
              <a:ext uri="{FF2B5EF4-FFF2-40B4-BE49-F238E27FC236}">
                <a16:creationId xmlns:a16="http://schemas.microsoft.com/office/drawing/2014/main" xmlns="" id="{682359D0-440E-48F2-9EBC-A128BEE0C3D1}"/>
              </a:ext>
            </a:extLst>
          </p:cNvPr>
          <p:cNvSpPr txBox="1"/>
          <p:nvPr/>
        </p:nvSpPr>
        <p:spPr>
          <a:xfrm>
            <a:off x="1896002" y="6336850"/>
            <a:ext cx="8956644" cy="36933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Incorporar la perspectiva de gènere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xmlns="" id="{A5FEE003-B5EA-48C9-994C-3AD3882596DF}"/>
              </a:ext>
            </a:extLst>
          </p:cNvPr>
          <p:cNvGrpSpPr/>
          <p:nvPr/>
        </p:nvGrpSpPr>
        <p:grpSpPr>
          <a:xfrm>
            <a:off x="865078" y="2494440"/>
            <a:ext cx="944453" cy="983298"/>
            <a:chOff x="1186399" y="1993851"/>
            <a:chExt cx="2250682" cy="2343253"/>
          </a:xfrm>
        </p:grpSpPr>
        <p:pic>
          <p:nvPicPr>
            <p:cNvPr id="24" name="Imagen 2">
              <a:extLst>
                <a:ext uri="{FF2B5EF4-FFF2-40B4-BE49-F238E27FC236}">
                  <a16:creationId xmlns:a16="http://schemas.microsoft.com/office/drawing/2014/main" xmlns="" id="{9A488D66-9714-4978-9C7F-7EC3CFBD5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99" y="2086423"/>
              <a:ext cx="2250682" cy="2250681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xmlns="" id="{724D3A8F-91CA-48B2-9A19-A4F0CE0AD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5" t="21682" r="25867" b="61191"/>
            <a:stretch/>
          </p:blipFill>
          <p:spPr>
            <a:xfrm>
              <a:off x="2039795" y="1993851"/>
              <a:ext cx="955586" cy="343699"/>
            </a:xfrm>
            <a:prstGeom prst="rect">
              <a:avLst/>
            </a:prstGeom>
          </p:spPr>
        </p:pic>
      </p:grpSp>
      <p:pic>
        <p:nvPicPr>
          <p:cNvPr id="26" name="Imagen 11">
            <a:extLst>
              <a:ext uri="{FF2B5EF4-FFF2-40B4-BE49-F238E27FC236}">
                <a16:creationId xmlns:a16="http://schemas.microsoft.com/office/drawing/2014/main" xmlns="" id="{B15A388D-A621-49A5-8AC4-2DCF30DA09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21" y="4093993"/>
            <a:ext cx="787366" cy="787366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9BBCD4D5-2892-4700-9CC3-3958FF0218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96" y="889232"/>
            <a:ext cx="964936" cy="964936"/>
          </a:xfrm>
          <a:prstGeom prst="rect">
            <a:avLst/>
          </a:prstGeom>
        </p:spPr>
      </p:pic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xmlns="" id="{C8BB5E9B-C5B4-47BA-86CE-F371D8C6430D}"/>
              </a:ext>
            </a:extLst>
          </p:cNvPr>
          <p:cNvCxnSpPr>
            <a:cxnSpLocks/>
          </p:cNvCxnSpPr>
          <p:nvPr/>
        </p:nvCxnSpPr>
        <p:spPr>
          <a:xfrm>
            <a:off x="931026" y="2329287"/>
            <a:ext cx="7991301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7">
            <a:extLst>
              <a:ext uri="{FF2B5EF4-FFF2-40B4-BE49-F238E27FC236}">
                <a16:creationId xmlns:a16="http://schemas.microsoft.com/office/drawing/2014/main" xmlns="" id="{0A2C0D75-0682-4D9A-AC6A-A708448E22B0}"/>
              </a:ext>
            </a:extLst>
          </p:cNvPr>
          <p:cNvCxnSpPr>
            <a:cxnSpLocks/>
          </p:cNvCxnSpPr>
          <p:nvPr/>
        </p:nvCxnSpPr>
        <p:spPr>
          <a:xfrm>
            <a:off x="931026" y="4024402"/>
            <a:ext cx="7991301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8">
            <a:extLst>
              <a:ext uri="{FF2B5EF4-FFF2-40B4-BE49-F238E27FC236}">
                <a16:creationId xmlns:a16="http://schemas.microsoft.com/office/drawing/2014/main" xmlns="" id="{EB5C318A-73E8-4E05-A8A9-51E19C66DAB9}"/>
              </a:ext>
            </a:extLst>
          </p:cNvPr>
          <p:cNvCxnSpPr>
            <a:cxnSpLocks/>
          </p:cNvCxnSpPr>
          <p:nvPr/>
        </p:nvCxnSpPr>
        <p:spPr>
          <a:xfrm>
            <a:off x="937495" y="6236403"/>
            <a:ext cx="7980437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7">
            <a:extLst>
              <a:ext uri="{FF2B5EF4-FFF2-40B4-BE49-F238E27FC236}">
                <a16:creationId xmlns:a16="http://schemas.microsoft.com/office/drawing/2014/main" xmlns="" id="{0A2C0D75-0682-4D9A-AC6A-A708448E22B0}"/>
              </a:ext>
            </a:extLst>
          </p:cNvPr>
          <p:cNvCxnSpPr>
            <a:cxnSpLocks/>
          </p:cNvCxnSpPr>
          <p:nvPr/>
        </p:nvCxnSpPr>
        <p:spPr>
          <a:xfrm>
            <a:off x="926632" y="5113500"/>
            <a:ext cx="7991301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4" y="5171513"/>
            <a:ext cx="855509" cy="855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0145">
            <a:off x="1033628" y="6261087"/>
            <a:ext cx="634941" cy="634941"/>
          </a:xfrm>
          <a:prstGeom prst="rect">
            <a:avLst/>
          </a:prstGeom>
        </p:spPr>
      </p:pic>
      <p:sp>
        <p:nvSpPr>
          <p:cNvPr id="23" name="22 Rectángulo"/>
          <p:cNvSpPr/>
          <p:nvPr/>
        </p:nvSpPr>
        <p:spPr>
          <a:xfrm>
            <a:off x="905965" y="889232"/>
            <a:ext cx="9885145" cy="5244192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8" name="CuadroTexto 6">
            <a:extLst>
              <a:ext uri="{FF2B5EF4-FFF2-40B4-BE49-F238E27FC236}">
                <a16:creationId xmlns:a16="http://schemas.microsoft.com/office/drawing/2014/main" xmlns="" id="{7499A81C-52AC-4A24-B04E-770186042C43}"/>
              </a:ext>
            </a:extLst>
          </p:cNvPr>
          <p:cNvSpPr txBox="1"/>
          <p:nvPr/>
        </p:nvSpPr>
        <p:spPr>
          <a:xfrm>
            <a:off x="6240703" y="6373432"/>
            <a:ext cx="5719067" cy="32316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actuació transversal</a:t>
            </a:r>
          </a:p>
        </p:txBody>
      </p:sp>
      <p:sp>
        <p:nvSpPr>
          <p:cNvPr id="30" name="CuadroTexto 89">
            <a:extLst>
              <a:ext uri="{FF2B5EF4-FFF2-40B4-BE49-F238E27FC236}">
                <a16:creationId xmlns:a16="http://schemas.microsoft.com/office/drawing/2014/main" xmlns="" id="{B2CA802B-4B1D-4482-A61B-439F6E278359}"/>
              </a:ext>
            </a:extLst>
          </p:cNvPr>
          <p:cNvSpPr txBox="1"/>
          <p:nvPr/>
        </p:nvSpPr>
        <p:spPr>
          <a:xfrm>
            <a:off x="5859407" y="4532776"/>
            <a:ext cx="6117050" cy="338554"/>
          </a:xfrm>
          <a:prstGeom prst="rect">
            <a:avLst/>
          </a:prstGeom>
          <a:solidFill>
            <a:srgbClr val="BBE593"/>
          </a:solidFill>
          <a:ln>
            <a:noFill/>
            <a:prstDash val="dash"/>
          </a:ln>
        </p:spPr>
        <p:txBody>
          <a:bodyPr wrap="square" rtlCol="0" anchor="ctr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r>
              <a:rPr lang="ca-ES" sz="1600" dirty="0"/>
              <a:t>A1.2 </a:t>
            </a:r>
            <a:r>
              <a:rPr lang="ca-E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Acció conjunta per l’abordatge de les violències masclistes (CIRD)</a:t>
            </a:r>
            <a:endParaRPr lang="ca-ES" sz="1600" dirty="0"/>
          </a:p>
        </p:txBody>
      </p:sp>
      <p:sp>
        <p:nvSpPr>
          <p:cNvPr id="31" name="CuadroTexto 89">
            <a:extLst>
              <a:ext uri="{FF2B5EF4-FFF2-40B4-BE49-F238E27FC236}">
                <a16:creationId xmlns:a16="http://schemas.microsoft.com/office/drawing/2014/main" xmlns="" id="{B2CA802B-4B1D-4482-A61B-439F6E278359}"/>
              </a:ext>
            </a:extLst>
          </p:cNvPr>
          <p:cNvSpPr txBox="1"/>
          <p:nvPr/>
        </p:nvSpPr>
        <p:spPr>
          <a:xfrm>
            <a:off x="5859406" y="5026205"/>
            <a:ext cx="6117050" cy="338554"/>
          </a:xfrm>
          <a:prstGeom prst="rect">
            <a:avLst/>
          </a:prstGeom>
          <a:solidFill>
            <a:srgbClr val="BBE593"/>
          </a:solidFill>
          <a:ln>
            <a:noFill/>
            <a:prstDash val="dash"/>
          </a:ln>
        </p:spPr>
        <p:txBody>
          <a:bodyPr wrap="square" rtlCol="0" anchor="ctr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r>
              <a:rPr lang="ca-ES" sz="1600" dirty="0"/>
              <a:t>A2.4 Creació d'allotjaments temporals compartits a la CIBA</a:t>
            </a:r>
          </a:p>
        </p:txBody>
      </p:sp>
      <p:sp>
        <p:nvSpPr>
          <p:cNvPr id="32" name="CuadroTexto 89">
            <a:extLst>
              <a:ext uri="{FF2B5EF4-FFF2-40B4-BE49-F238E27FC236}">
                <a16:creationId xmlns:a16="http://schemas.microsoft.com/office/drawing/2014/main" xmlns="" id="{EAD2CBB3-6B70-434A-80D9-EB359EE77318}"/>
              </a:ext>
            </a:extLst>
          </p:cNvPr>
          <p:cNvSpPr txBox="1"/>
          <p:nvPr/>
        </p:nvSpPr>
        <p:spPr>
          <a:xfrm>
            <a:off x="5859406" y="5533173"/>
            <a:ext cx="6117050" cy="584775"/>
          </a:xfrm>
          <a:prstGeom prst="rect">
            <a:avLst/>
          </a:prstGeom>
          <a:solidFill>
            <a:srgbClr val="BBE593"/>
          </a:solidFill>
          <a:ln>
            <a:noFill/>
            <a:prstDash val="dash"/>
          </a:ln>
        </p:spPr>
        <p:txBody>
          <a:bodyPr wrap="square" rtlCol="0" anchor="ctr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r>
              <a:rPr lang="ca-ES" sz="1600" dirty="0"/>
              <a:t>B2.3 Promoció d’allotjament dotacionals per a gent gran, joves i dones en processos de recuperació de situacions de violència masclista</a:t>
            </a:r>
          </a:p>
        </p:txBody>
      </p:sp>
      <p:sp>
        <p:nvSpPr>
          <p:cNvPr id="33" name="CuadroTexto 89">
            <a:extLst>
              <a:ext uri="{FF2B5EF4-FFF2-40B4-BE49-F238E27FC236}">
                <a16:creationId xmlns:a16="http://schemas.microsoft.com/office/drawing/2014/main" xmlns="" id="{B2CA802B-4B1D-4482-A61B-439F6E278359}"/>
              </a:ext>
            </a:extLst>
          </p:cNvPr>
          <p:cNvSpPr txBox="1"/>
          <p:nvPr/>
        </p:nvSpPr>
        <p:spPr>
          <a:xfrm>
            <a:off x="5842151" y="4056547"/>
            <a:ext cx="6117620" cy="338554"/>
          </a:xfrm>
          <a:prstGeom prst="rect">
            <a:avLst/>
          </a:prstGeom>
          <a:solidFill>
            <a:srgbClr val="BBE593"/>
          </a:solidFill>
          <a:ln>
            <a:noFill/>
            <a:prstDash val="dash"/>
          </a:ln>
        </p:spPr>
        <p:txBody>
          <a:bodyPr wrap="square" rtlCol="0" anchor="ctr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r>
              <a:rPr lang="ca-ES" sz="1600" dirty="0"/>
              <a:t>E1.1 Actuació coordinada vinculada a les ocupacions</a:t>
            </a:r>
          </a:p>
        </p:txBody>
      </p:sp>
    </p:spTree>
    <p:extLst>
      <p:ext uri="{BB962C8B-B14F-4D97-AF65-F5344CB8AC3E}">
        <p14:creationId xmlns:p14="http://schemas.microsoft.com/office/powerpoint/2010/main" val="346785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3380" y="1487713"/>
            <a:ext cx="93564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Reforçar la mediació i els ajuts per facilitar el manteniment de l’habitatge</a:t>
            </a:r>
          </a:p>
          <a:p>
            <a:pPr marL="285750" indent="-285750">
              <a:lnSpc>
                <a:spcPct val="200000"/>
              </a:lnSpc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Mobilitzar l’habitatge privat cap al lloguer assequible</a:t>
            </a:r>
          </a:p>
          <a:p>
            <a:pPr marL="285750" indent="-285750">
              <a:lnSpc>
                <a:spcPct val="200000"/>
              </a:lnSpc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Incrementar el parc d’habitatge assequible</a:t>
            </a:r>
          </a:p>
          <a:p>
            <a:pPr marL="285750" indent="-285750">
              <a:lnSpc>
                <a:spcPct val="200000"/>
              </a:lnSpc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Millorar la gestió del parc públic</a:t>
            </a:r>
          </a:p>
          <a:p>
            <a:pPr marL="285750" indent="-285750">
              <a:lnSpc>
                <a:spcPct val="200000"/>
              </a:lnSpc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Fomentar la rehabilitació per revertir la segregació socio-espacial</a:t>
            </a:r>
          </a:p>
          <a:p>
            <a:pPr marL="285750" indent="-285750">
              <a:lnSpc>
                <a:spcPct val="200000"/>
              </a:lnSpc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Reforçar l’acompanyament a les comunitats</a:t>
            </a:r>
          </a:p>
          <a:p>
            <a:pPr marL="285750" indent="-285750">
              <a:lnSpc>
                <a:spcPct val="200000"/>
              </a:lnSpc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Atendre el repte de l’envelliment de la població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Reptes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04015" y="1563694"/>
            <a:ext cx="8160422" cy="3874655"/>
            <a:chOff x="1704014" y="1458780"/>
            <a:chExt cx="8968837" cy="3874655"/>
          </a:xfrm>
        </p:grpSpPr>
        <p:cxnSp>
          <p:nvCxnSpPr>
            <p:cNvPr id="5" name="Straight Connector 16">
              <a:extLst>
                <a:ext uri="{FF2B5EF4-FFF2-40B4-BE49-F238E27FC236}">
                  <a16:creationId xmlns:a16="http://schemas.microsoft.com/office/drawing/2014/main" xmlns="" id="{C8BB5E9B-C5B4-47BA-86CE-F371D8C6430D}"/>
                </a:ext>
              </a:extLst>
            </p:cNvPr>
            <p:cNvCxnSpPr>
              <a:cxnSpLocks/>
            </p:cNvCxnSpPr>
            <p:nvPr/>
          </p:nvCxnSpPr>
          <p:spPr>
            <a:xfrm>
              <a:off x="1704014" y="2036053"/>
              <a:ext cx="8968837" cy="0"/>
            </a:xfrm>
            <a:prstGeom prst="line">
              <a:avLst/>
            </a:prstGeom>
            <a:ln w="19050">
              <a:solidFill>
                <a:srgbClr val="8EC2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6">
              <a:extLst>
                <a:ext uri="{FF2B5EF4-FFF2-40B4-BE49-F238E27FC236}">
                  <a16:creationId xmlns:a16="http://schemas.microsoft.com/office/drawing/2014/main" xmlns="" id="{C8BB5E9B-C5B4-47BA-86CE-F371D8C6430D}"/>
                </a:ext>
              </a:extLst>
            </p:cNvPr>
            <p:cNvCxnSpPr>
              <a:cxnSpLocks/>
            </p:cNvCxnSpPr>
            <p:nvPr/>
          </p:nvCxnSpPr>
          <p:spPr>
            <a:xfrm>
              <a:off x="1704014" y="2594853"/>
              <a:ext cx="8968837" cy="0"/>
            </a:xfrm>
            <a:prstGeom prst="line">
              <a:avLst/>
            </a:prstGeom>
            <a:ln w="19050">
              <a:solidFill>
                <a:srgbClr val="8EC2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>
              <a:extLst>
                <a:ext uri="{FF2B5EF4-FFF2-40B4-BE49-F238E27FC236}">
                  <a16:creationId xmlns:a16="http://schemas.microsoft.com/office/drawing/2014/main" xmlns="" id="{C8BB5E9B-C5B4-47BA-86CE-F371D8C6430D}"/>
                </a:ext>
              </a:extLst>
            </p:cNvPr>
            <p:cNvCxnSpPr>
              <a:cxnSpLocks/>
            </p:cNvCxnSpPr>
            <p:nvPr/>
          </p:nvCxnSpPr>
          <p:spPr>
            <a:xfrm>
              <a:off x="1704014" y="3135181"/>
              <a:ext cx="8968837" cy="0"/>
            </a:xfrm>
            <a:prstGeom prst="line">
              <a:avLst/>
            </a:prstGeom>
            <a:ln w="19050">
              <a:solidFill>
                <a:srgbClr val="8EC2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6">
              <a:extLst>
                <a:ext uri="{FF2B5EF4-FFF2-40B4-BE49-F238E27FC236}">
                  <a16:creationId xmlns:a16="http://schemas.microsoft.com/office/drawing/2014/main" xmlns="" id="{C8BB5E9B-C5B4-47BA-86CE-F371D8C6430D}"/>
                </a:ext>
              </a:extLst>
            </p:cNvPr>
            <p:cNvCxnSpPr>
              <a:cxnSpLocks/>
            </p:cNvCxnSpPr>
            <p:nvPr/>
          </p:nvCxnSpPr>
          <p:spPr>
            <a:xfrm>
              <a:off x="1704014" y="3693981"/>
              <a:ext cx="8968837" cy="0"/>
            </a:xfrm>
            <a:prstGeom prst="line">
              <a:avLst/>
            </a:prstGeom>
            <a:ln w="19050">
              <a:solidFill>
                <a:srgbClr val="8EC2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6">
              <a:extLst>
                <a:ext uri="{FF2B5EF4-FFF2-40B4-BE49-F238E27FC236}">
                  <a16:creationId xmlns:a16="http://schemas.microsoft.com/office/drawing/2014/main" xmlns="" id="{C8BB5E9B-C5B4-47BA-86CE-F371D8C6430D}"/>
                </a:ext>
              </a:extLst>
            </p:cNvPr>
            <p:cNvCxnSpPr>
              <a:cxnSpLocks/>
            </p:cNvCxnSpPr>
            <p:nvPr/>
          </p:nvCxnSpPr>
          <p:spPr>
            <a:xfrm>
              <a:off x="1704014" y="4243544"/>
              <a:ext cx="8968837" cy="0"/>
            </a:xfrm>
            <a:prstGeom prst="line">
              <a:avLst/>
            </a:prstGeom>
            <a:ln w="19050">
              <a:solidFill>
                <a:srgbClr val="8EC2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6">
              <a:extLst>
                <a:ext uri="{FF2B5EF4-FFF2-40B4-BE49-F238E27FC236}">
                  <a16:creationId xmlns:a16="http://schemas.microsoft.com/office/drawing/2014/main" xmlns="" id="{C8BB5E9B-C5B4-47BA-86CE-F371D8C6430D}"/>
                </a:ext>
              </a:extLst>
            </p:cNvPr>
            <p:cNvCxnSpPr>
              <a:cxnSpLocks/>
            </p:cNvCxnSpPr>
            <p:nvPr/>
          </p:nvCxnSpPr>
          <p:spPr>
            <a:xfrm>
              <a:off x="1704014" y="4802344"/>
              <a:ext cx="8968837" cy="0"/>
            </a:xfrm>
            <a:prstGeom prst="line">
              <a:avLst/>
            </a:prstGeom>
            <a:ln w="19050">
              <a:solidFill>
                <a:srgbClr val="8EC2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6">
              <a:extLst>
                <a:ext uri="{FF2B5EF4-FFF2-40B4-BE49-F238E27FC236}">
                  <a16:creationId xmlns:a16="http://schemas.microsoft.com/office/drawing/2014/main" xmlns="" id="{C8BB5E9B-C5B4-47BA-86CE-F371D8C6430D}"/>
                </a:ext>
              </a:extLst>
            </p:cNvPr>
            <p:cNvCxnSpPr>
              <a:cxnSpLocks/>
            </p:cNvCxnSpPr>
            <p:nvPr/>
          </p:nvCxnSpPr>
          <p:spPr>
            <a:xfrm>
              <a:off x="1704014" y="5333435"/>
              <a:ext cx="8968837" cy="0"/>
            </a:xfrm>
            <a:prstGeom prst="line">
              <a:avLst/>
            </a:prstGeom>
            <a:ln w="19050">
              <a:solidFill>
                <a:srgbClr val="8EC2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6">
              <a:extLst>
                <a:ext uri="{FF2B5EF4-FFF2-40B4-BE49-F238E27FC236}">
                  <a16:creationId xmlns:a16="http://schemas.microsoft.com/office/drawing/2014/main" xmlns="" id="{C8BB5E9B-C5B4-47BA-86CE-F371D8C6430D}"/>
                </a:ext>
              </a:extLst>
            </p:cNvPr>
            <p:cNvCxnSpPr>
              <a:cxnSpLocks/>
            </p:cNvCxnSpPr>
            <p:nvPr/>
          </p:nvCxnSpPr>
          <p:spPr>
            <a:xfrm>
              <a:off x="1704014" y="1458780"/>
              <a:ext cx="8968837" cy="0"/>
            </a:xfrm>
            <a:prstGeom prst="line">
              <a:avLst/>
            </a:prstGeom>
            <a:ln w="19050">
              <a:solidFill>
                <a:srgbClr val="8EC2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9238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683394" y="964936"/>
            <a:ext cx="3436219" cy="55609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4" name="3 Grupo"/>
          <p:cNvGrpSpPr/>
          <p:nvPr/>
        </p:nvGrpSpPr>
        <p:grpSpPr>
          <a:xfrm>
            <a:off x="892469" y="1196753"/>
            <a:ext cx="3040435" cy="3860318"/>
            <a:chOff x="892469" y="1196752"/>
            <a:chExt cx="3679531" cy="4437113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0" t="19237" r="21484" b="13751"/>
            <a:stretch/>
          </p:blipFill>
          <p:spPr bwMode="auto">
            <a:xfrm>
              <a:off x="899592" y="1196752"/>
              <a:ext cx="3600400" cy="242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0" t="40572" r="34286" b="10000"/>
            <a:stretch/>
          </p:blipFill>
          <p:spPr bwMode="auto">
            <a:xfrm>
              <a:off x="892469" y="3645024"/>
              <a:ext cx="3679531" cy="1988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6 Grupo"/>
          <p:cNvGrpSpPr>
            <a:grpSpLocks noChangeAspect="1"/>
          </p:cNvGrpSpPr>
          <p:nvPr/>
        </p:nvGrpSpPr>
        <p:grpSpPr>
          <a:xfrm>
            <a:off x="892469" y="5207263"/>
            <a:ext cx="3159270" cy="1053523"/>
            <a:chOff x="-235528" y="1717964"/>
            <a:chExt cx="9933710" cy="3799268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70" t="27546" r="7954" b="22595"/>
            <a:stretch/>
          </p:blipFill>
          <p:spPr bwMode="auto">
            <a:xfrm>
              <a:off x="-235528" y="1717964"/>
              <a:ext cx="9933710" cy="3799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8 Rectángulo"/>
            <p:cNvSpPr/>
            <p:nvPr/>
          </p:nvSpPr>
          <p:spPr>
            <a:xfrm>
              <a:off x="8105908" y="4941168"/>
              <a:ext cx="1218620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887" y="4191918"/>
            <a:ext cx="4152634" cy="233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103" y="780708"/>
            <a:ext cx="4010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03260083-6C88-4777-A71B-CBDD165929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0145">
            <a:off x="11429397" y="77643"/>
            <a:ext cx="634941" cy="634941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63A7D6F3-A300-4B70-9C6A-4712BD5C6768}"/>
              </a:ext>
            </a:extLst>
          </p:cNvPr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18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Actuacions</a:t>
            </a:r>
            <a:r>
              <a:rPr lang="ca-ES" sz="24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a-ES" sz="20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| </a:t>
            </a:r>
            <a:r>
              <a:rPr lang="ca-E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E. Incorporar la perspectiva de gènere</a:t>
            </a:r>
            <a:endParaRPr lang="ca-ES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05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53A8B2E3-B563-4EAC-8502-7365B2A5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C375-0072-4F8B-8563-6EB5AD90E1B1}" type="slidenum">
              <a:rPr lang="es-ES" smtClean="0"/>
              <a:t>31</a:t>
            </a:fld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02880D8E-994E-4B0B-BFF2-3D375229979E}"/>
              </a:ext>
            </a:extLst>
          </p:cNvPr>
          <p:cNvSpPr txBox="1">
            <a:spLocks/>
          </p:cNvSpPr>
          <p:nvPr/>
        </p:nvSpPr>
        <p:spPr>
          <a:xfrm>
            <a:off x="387177" y="371245"/>
            <a:ext cx="1180482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335213" algn="l"/>
              </a:tabLst>
            </a:pPr>
            <a:r>
              <a:rPr lang="ca-ES" sz="18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Objectius 2027</a:t>
            </a:r>
            <a:r>
              <a:rPr lang="ca-ES" sz="24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a-ES" sz="20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| 	</a:t>
            </a:r>
            <a:r>
              <a:rPr lang="ca-E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A. </a:t>
            </a:r>
            <a:r>
              <a:rPr lang="ca-ES" sz="2000" dirty="0">
                <a:latin typeface="Arial Black" panose="020B0A04020102020204" pitchFamily="34" charset="0"/>
                <a:cs typeface="Arial" panose="020B0604020202020204" pitchFamily="34" charset="0"/>
              </a:rPr>
              <a:t>Prevenir i atendre la pèrdua de l’habitatge i l’emergència </a:t>
            </a:r>
            <a:r>
              <a:rPr lang="ca-E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			</a:t>
            </a:r>
            <a:endParaRPr lang="ca-ES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16">
            <a:extLst>
              <a:ext uri="{FF2B5EF4-FFF2-40B4-BE49-F238E27FC236}">
                <a16:creationId xmlns:a16="http://schemas.microsoft.com/office/drawing/2014/main" xmlns="" id="{A3C1CDBF-AE35-4DB7-B754-47E5B351EB6F}"/>
              </a:ext>
            </a:extLst>
          </p:cNvPr>
          <p:cNvCxnSpPr>
            <a:cxnSpLocks/>
          </p:cNvCxnSpPr>
          <p:nvPr/>
        </p:nvCxnSpPr>
        <p:spPr>
          <a:xfrm>
            <a:off x="618518" y="1783668"/>
            <a:ext cx="10578400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6">
            <a:extLst>
              <a:ext uri="{FF2B5EF4-FFF2-40B4-BE49-F238E27FC236}">
                <a16:creationId xmlns:a16="http://schemas.microsoft.com/office/drawing/2014/main" xmlns="" id="{055FFD0C-D4DD-4527-8097-FE8002659575}"/>
              </a:ext>
            </a:extLst>
          </p:cNvPr>
          <p:cNvCxnSpPr>
            <a:cxnSpLocks/>
          </p:cNvCxnSpPr>
          <p:nvPr/>
        </p:nvCxnSpPr>
        <p:spPr>
          <a:xfrm>
            <a:off x="2451778" y="4216456"/>
            <a:ext cx="6562165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A35195F2-5052-4806-80F7-A05401EC4733}"/>
              </a:ext>
            </a:extLst>
          </p:cNvPr>
          <p:cNvSpPr txBox="1"/>
          <p:nvPr/>
        </p:nvSpPr>
        <p:spPr>
          <a:xfrm>
            <a:off x="530807" y="1844138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just" defTabSz="914400" rtl="0" eaLnBrk="1" latinLnBrk="0" hangingPunct="1">
              <a:spcAft>
                <a:spcPts val="0"/>
              </a:spcAft>
            </a:pPr>
            <a:r>
              <a:rPr lang="es-ES" sz="1600" b="1" kern="1200" dirty="0">
                <a:solidFill>
                  <a:srgbClr val="70AD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A. PREVENIR I ATENDRE LA PÈRDUA DE L’HABITATGE I L’EMERGÈNCIA</a:t>
            </a:r>
          </a:p>
        </p:txBody>
      </p:sp>
      <p:sp>
        <p:nvSpPr>
          <p:cNvPr id="18" name="CuadroTexto 6">
            <a:extLst>
              <a:ext uri="{FF2B5EF4-FFF2-40B4-BE49-F238E27FC236}">
                <a16:creationId xmlns:a16="http://schemas.microsoft.com/office/drawing/2014/main" xmlns="" id="{354ABA17-C039-44A0-902D-3569817C5E8C}"/>
              </a:ext>
            </a:extLst>
          </p:cNvPr>
          <p:cNvSpPr txBox="1"/>
          <p:nvPr/>
        </p:nvSpPr>
        <p:spPr>
          <a:xfrm>
            <a:off x="2309876" y="2497017"/>
            <a:ext cx="9103310" cy="1354217"/>
          </a:xfrm>
          <a:prstGeom prst="rect">
            <a:avLst/>
          </a:prstGeom>
          <a:solidFill>
            <a:srgbClr val="FFFFFF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450850" indent="-4508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3200" b="1" dirty="0">
                <a:latin typeface="Arial" panose="020B0604020202020204" pitchFamily="34" charset="0"/>
                <a:cs typeface="Arial" panose="020B0604020202020204" pitchFamily="34" charset="0"/>
              </a:rPr>
              <a:t>2.400 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processos de mediació</a:t>
            </a:r>
          </a:p>
          <a:p>
            <a:pPr marL="450850" indent="-4508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endParaRPr lang="ca-E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indent="-4508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3200" b="1" dirty="0">
                <a:latin typeface="Arial" panose="020B0604020202020204" pitchFamily="34" charset="0"/>
                <a:cs typeface="Arial" panose="020B0604020202020204" pitchFamily="34" charset="0"/>
              </a:rPr>
              <a:t>3 M€ </a:t>
            </a: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municipals, per donar suport al manteniment de l’habitatge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B2096C44-8776-4771-99A9-DFC78042FA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4" y="2160119"/>
            <a:ext cx="1923944" cy="182104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DB9D2516-91F5-467F-89B4-CE3AE7A151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5" t="7900" r="36949" b="68692"/>
          <a:stretch/>
        </p:blipFill>
        <p:spPr>
          <a:xfrm>
            <a:off x="1498309" y="2316646"/>
            <a:ext cx="658260" cy="53341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D1B4190F-2F56-40E2-9FCF-98D5324F0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3" y="4216456"/>
            <a:ext cx="1780001" cy="1780001"/>
          </a:xfrm>
          <a:prstGeom prst="rect">
            <a:avLst/>
          </a:prstGeom>
        </p:spPr>
      </p:pic>
      <p:sp>
        <p:nvSpPr>
          <p:cNvPr id="26" name="CuadroTexto 6">
            <a:extLst>
              <a:ext uri="{FF2B5EF4-FFF2-40B4-BE49-F238E27FC236}">
                <a16:creationId xmlns:a16="http://schemas.microsoft.com/office/drawing/2014/main" xmlns="" id="{A5A54C79-84C2-40B1-B27E-57813F07000B}"/>
              </a:ext>
            </a:extLst>
          </p:cNvPr>
          <p:cNvSpPr txBox="1"/>
          <p:nvPr/>
        </p:nvSpPr>
        <p:spPr>
          <a:xfrm>
            <a:off x="2309876" y="4873073"/>
            <a:ext cx="9103310" cy="1354217"/>
          </a:xfrm>
          <a:prstGeom prst="rect">
            <a:avLst/>
          </a:prstGeom>
          <a:solidFill>
            <a:srgbClr val="FFFFFF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534988" indent="-534988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3200" b="1" dirty="0">
                <a:latin typeface="Arial" panose="020B0604020202020204" pitchFamily="34" charset="0"/>
                <a:cs typeface="Arial" panose="020B0604020202020204" pitchFamily="34" charset="0"/>
              </a:rPr>
              <a:t>7.500</a:t>
            </a:r>
            <a:r>
              <a:rPr lang="ca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atencions vinculades a la pobresa energètica </a:t>
            </a:r>
            <a:r>
              <a:rPr lang="ca-E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(pagaments + reducció consums)</a:t>
            </a:r>
          </a:p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endParaRPr lang="ca-ES" sz="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4988" indent="-534988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3200" b="1" dirty="0">
                <a:latin typeface="Arial" panose="020B0604020202020204" pitchFamily="34" charset="0"/>
                <a:cs typeface="Arial" panose="020B0604020202020204" pitchFamily="34" charset="0"/>
              </a:rPr>
              <a:t>1.800 </a:t>
            </a: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ajuts vinculats a la pobresa energètica </a:t>
            </a:r>
            <a:r>
              <a:rPr lang="ca-E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(pagaments + reducció consums)</a:t>
            </a:r>
          </a:p>
        </p:txBody>
      </p:sp>
    </p:spTree>
    <p:extLst>
      <p:ext uri="{BB962C8B-B14F-4D97-AF65-F5344CB8AC3E}">
        <p14:creationId xmlns:p14="http://schemas.microsoft.com/office/powerpoint/2010/main" val="1780247934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53A8B2E3-B563-4EAC-8502-7365B2A5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C375-0072-4F8B-8563-6EB5AD90E1B1}" type="slidenum">
              <a:rPr lang="es-ES" smtClean="0"/>
              <a:t>32</a:t>
            </a:fld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02880D8E-994E-4B0B-BFF2-3D375229979E}"/>
              </a:ext>
            </a:extLst>
          </p:cNvPr>
          <p:cNvSpPr txBox="1">
            <a:spLocks/>
          </p:cNvSpPr>
          <p:nvPr/>
        </p:nvSpPr>
        <p:spPr>
          <a:xfrm>
            <a:off x="387177" y="371245"/>
            <a:ext cx="1180482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335213" algn="l"/>
              </a:tabLst>
            </a:pPr>
            <a:r>
              <a:rPr lang="ca-ES" sz="18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Objectius 2027</a:t>
            </a:r>
            <a:r>
              <a:rPr lang="ca-ES" sz="24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a-ES" sz="20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| 	</a:t>
            </a:r>
            <a:r>
              <a:rPr lang="ca-E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B. Ampliar i gestionar el parc d’habitatge assequible i social 			</a:t>
            </a:r>
            <a:endParaRPr lang="ca-ES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16">
            <a:extLst>
              <a:ext uri="{FF2B5EF4-FFF2-40B4-BE49-F238E27FC236}">
                <a16:creationId xmlns:a16="http://schemas.microsoft.com/office/drawing/2014/main" xmlns="" id="{A3C1CDBF-AE35-4DB7-B754-47E5B351EB6F}"/>
              </a:ext>
            </a:extLst>
          </p:cNvPr>
          <p:cNvCxnSpPr>
            <a:cxnSpLocks/>
          </p:cNvCxnSpPr>
          <p:nvPr/>
        </p:nvCxnSpPr>
        <p:spPr>
          <a:xfrm>
            <a:off x="618518" y="1783668"/>
            <a:ext cx="10578400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A35195F2-5052-4806-80F7-A05401EC4733}"/>
              </a:ext>
            </a:extLst>
          </p:cNvPr>
          <p:cNvSpPr txBox="1"/>
          <p:nvPr/>
        </p:nvSpPr>
        <p:spPr>
          <a:xfrm>
            <a:off x="530807" y="1844138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just" defTabSz="914400" rtl="0" eaLnBrk="1" latinLnBrk="0" hangingPunct="1">
              <a:spcAft>
                <a:spcPts val="0"/>
              </a:spcAft>
            </a:pPr>
            <a:r>
              <a:rPr lang="es-ES" sz="1600" b="1" kern="1200" dirty="0">
                <a:solidFill>
                  <a:srgbClr val="70AD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B. AMPLIAR EL PARC D’HABITATGE ASSEQUIBLE I SOCIAL</a:t>
            </a:r>
          </a:p>
        </p:txBody>
      </p:sp>
      <p:sp>
        <p:nvSpPr>
          <p:cNvPr id="18" name="CuadroTexto 6">
            <a:extLst>
              <a:ext uri="{FF2B5EF4-FFF2-40B4-BE49-F238E27FC236}">
                <a16:creationId xmlns:a16="http://schemas.microsoft.com/office/drawing/2014/main" xmlns="" id="{354ABA17-C039-44A0-902D-3569817C5E8C}"/>
              </a:ext>
            </a:extLst>
          </p:cNvPr>
          <p:cNvSpPr txBox="1"/>
          <p:nvPr/>
        </p:nvSpPr>
        <p:spPr>
          <a:xfrm>
            <a:off x="2309876" y="2848710"/>
            <a:ext cx="9103310" cy="2123658"/>
          </a:xfrm>
          <a:prstGeom prst="rect">
            <a:avLst/>
          </a:prstGeom>
          <a:solidFill>
            <a:srgbClr val="FFFFFF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450850" indent="-4508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3200" b="1" smtClean="0">
                <a:latin typeface="Arial" panose="020B0604020202020204" pitchFamily="34" charset="0"/>
                <a:cs typeface="Arial" panose="020B0604020202020204" pitchFamily="34" charset="0"/>
              </a:rPr>
              <a:t>417</a:t>
            </a:r>
            <a:r>
              <a:rPr lang="ca-ES" sz="32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Habitatges assequibles iniciats</a:t>
            </a:r>
          </a:p>
          <a:p>
            <a:pPr>
              <a:spcAft>
                <a:spcPts val="600"/>
              </a:spcAft>
              <a:buClr>
                <a:srgbClr val="8EC25E"/>
              </a:buClr>
            </a:pPr>
            <a:r>
              <a:rPr lang="ca-E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0850" indent="-4508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3200" b="1" dirty="0"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Allotjaments dotacionals</a:t>
            </a:r>
          </a:p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endParaRPr lang="ca-E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indent="-4508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habitatges privats transformats en assequibles.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54232160-17DD-440E-AACC-9D6E140983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7" y="2766029"/>
            <a:ext cx="2078096" cy="207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60964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53A8B2E3-B563-4EAC-8502-7365B2A5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C375-0072-4F8B-8563-6EB5AD90E1B1}" type="slidenum">
              <a:rPr lang="es-ES" smtClean="0"/>
              <a:t>33</a:t>
            </a:fld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02880D8E-994E-4B0B-BFF2-3D375229979E}"/>
              </a:ext>
            </a:extLst>
          </p:cNvPr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335213" algn="l"/>
              </a:tabLst>
            </a:pPr>
            <a:r>
              <a:rPr lang="ca-ES" sz="18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Objectius 2027</a:t>
            </a:r>
            <a:r>
              <a:rPr lang="ca-ES" sz="24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a-ES" sz="20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| 	</a:t>
            </a:r>
            <a:r>
              <a:rPr lang="ca-E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C. Regenerar els barris</a:t>
            </a:r>
          </a:p>
          <a:p>
            <a:pPr>
              <a:tabLst>
                <a:tab pos="2335213" algn="l"/>
              </a:tabLst>
            </a:pPr>
            <a:r>
              <a:rPr lang="ca-E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	D. Acompanyar a les comunitats</a:t>
            </a:r>
          </a:p>
          <a:p>
            <a:pPr>
              <a:tabLst>
                <a:tab pos="2335213" algn="l"/>
              </a:tabLst>
            </a:pPr>
            <a:r>
              <a:rPr lang="ca-E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	</a:t>
            </a:r>
            <a:endParaRPr lang="ca-ES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169B42B-309F-4077-95E2-976FF7A606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4" y="2056717"/>
            <a:ext cx="1910629" cy="1910629"/>
          </a:xfrm>
          <a:prstGeom prst="rect">
            <a:avLst/>
          </a:prstGeom>
        </p:spPr>
      </p:pic>
      <p:cxnSp>
        <p:nvCxnSpPr>
          <p:cNvPr id="10" name="Straight Connector 16">
            <a:extLst>
              <a:ext uri="{FF2B5EF4-FFF2-40B4-BE49-F238E27FC236}">
                <a16:creationId xmlns:a16="http://schemas.microsoft.com/office/drawing/2014/main" xmlns="" id="{A3C1CDBF-AE35-4DB7-B754-47E5B351EB6F}"/>
              </a:ext>
            </a:extLst>
          </p:cNvPr>
          <p:cNvCxnSpPr>
            <a:cxnSpLocks/>
          </p:cNvCxnSpPr>
          <p:nvPr/>
        </p:nvCxnSpPr>
        <p:spPr>
          <a:xfrm>
            <a:off x="618518" y="1783668"/>
            <a:ext cx="10578400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D3877592-F4D7-4DE3-893A-AC37F14EA929}"/>
              </a:ext>
            </a:extLst>
          </p:cNvPr>
          <p:cNvSpPr txBox="1"/>
          <p:nvPr/>
        </p:nvSpPr>
        <p:spPr>
          <a:xfrm>
            <a:off x="2291464" y="2749160"/>
            <a:ext cx="9103310" cy="58477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3200" b="1" dirty="0">
                <a:latin typeface="Arial" panose="020B0604020202020204" pitchFamily="34" charset="0"/>
                <a:cs typeface="Arial" panose="020B0604020202020204" pitchFamily="34" charset="0"/>
              </a:rPr>
              <a:t>18 M€ 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d’ajuts públics en Àrees de Conservació i Rehabilitació.</a:t>
            </a:r>
            <a:endParaRPr lang="ca-E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6">
            <a:extLst>
              <a:ext uri="{FF2B5EF4-FFF2-40B4-BE49-F238E27FC236}">
                <a16:creationId xmlns:a16="http://schemas.microsoft.com/office/drawing/2014/main" xmlns="" id="{055FFD0C-D4DD-4527-8097-FE8002659575}"/>
              </a:ext>
            </a:extLst>
          </p:cNvPr>
          <p:cNvCxnSpPr>
            <a:cxnSpLocks/>
          </p:cNvCxnSpPr>
          <p:nvPr/>
        </p:nvCxnSpPr>
        <p:spPr>
          <a:xfrm>
            <a:off x="613901" y="4366374"/>
            <a:ext cx="10578400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DEF7AF81-6D69-4FC4-82BA-BC7C1204AA32}"/>
              </a:ext>
            </a:extLst>
          </p:cNvPr>
          <p:cNvSpPr txBox="1"/>
          <p:nvPr/>
        </p:nvSpPr>
        <p:spPr>
          <a:xfrm>
            <a:off x="2286847" y="5046788"/>
            <a:ext cx="9103310" cy="1354217"/>
          </a:xfrm>
          <a:prstGeom prst="rect">
            <a:avLst/>
          </a:prstGeom>
          <a:solidFill>
            <a:srgbClr val="FFFFFF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3200" b="1" dirty="0">
                <a:latin typeface="Arial" panose="020B0604020202020204" pitchFamily="34" charset="0"/>
                <a:cs typeface="Arial" panose="020B0604020202020204" pitchFamily="34" charset="0"/>
              </a:rPr>
              <a:t>450</a:t>
            </a: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Comunitats acompanyades en la millora</a:t>
            </a: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endParaRPr lang="ca-E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sz="3200" b="1" dirty="0"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sancions per mal estat dels habitatges</a:t>
            </a: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C6C47255-4502-4117-87D1-3F5388F857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29" y="4710809"/>
            <a:ext cx="1775946" cy="1775946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A35195F2-5052-4806-80F7-A05401EC4733}"/>
              </a:ext>
            </a:extLst>
          </p:cNvPr>
          <p:cNvSpPr txBox="1"/>
          <p:nvPr/>
        </p:nvSpPr>
        <p:spPr>
          <a:xfrm>
            <a:off x="530807" y="1844138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just" defTabSz="914400" rtl="0" eaLnBrk="1" latinLnBrk="0" hangingPunct="1">
              <a:spcAft>
                <a:spcPts val="0"/>
              </a:spcAft>
            </a:pPr>
            <a:r>
              <a:rPr lang="ca-ES" sz="1600" b="1" kern="1200" dirty="0">
                <a:solidFill>
                  <a:srgbClr val="70AD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C. </a:t>
            </a:r>
            <a:r>
              <a:rPr lang="ca-ES" sz="1600" b="1" kern="1200" dirty="0">
                <a:solidFill>
                  <a:srgbClr val="70AD47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REGENERAR ELS BARRIS</a:t>
            </a:r>
            <a:endParaRPr lang="es-ES" sz="1600" b="1" kern="1200" dirty="0">
              <a:solidFill>
                <a:srgbClr val="70AD47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961FA873-3EC3-4CE9-B1D1-AC860E06B1BD}"/>
              </a:ext>
            </a:extLst>
          </p:cNvPr>
          <p:cNvSpPr txBox="1"/>
          <p:nvPr/>
        </p:nvSpPr>
        <p:spPr>
          <a:xfrm>
            <a:off x="530807" y="4444773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just" defTabSz="914400" rtl="0" eaLnBrk="1" latinLnBrk="0" hangingPunct="1">
              <a:spcAft>
                <a:spcPts val="0"/>
              </a:spcAft>
            </a:pPr>
            <a:r>
              <a:rPr lang="ca-ES" sz="1600" b="1" kern="1200" dirty="0">
                <a:solidFill>
                  <a:srgbClr val="70AD47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D. ACOMPANYAR A LES COMUNITATS</a:t>
            </a:r>
            <a:endParaRPr lang="es-ES" sz="1600" b="1" kern="1200" dirty="0">
              <a:solidFill>
                <a:srgbClr val="70AD4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30537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"/>
            <a:ext cx="12192000" cy="685746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25279" y="371475"/>
            <a:ext cx="11330115" cy="184450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ca-E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Situació de l’habitatge</a:t>
            </a:r>
            <a:r>
              <a:rPr lang="ca-ES" sz="3200" dirty="0"/>
              <a:t/>
            </a:r>
            <a:br>
              <a:rPr lang="ca-ES" sz="3200" dirty="0"/>
            </a:br>
            <a:r>
              <a:rPr lang="ca-E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Pla local d’Habitatge 2021- 2027	</a:t>
            </a:r>
            <a:r>
              <a:rPr lang="ca-ES" sz="3600" dirty="0"/>
              <a:t/>
            </a:r>
            <a:br>
              <a:rPr lang="ca-ES" sz="3600" dirty="0"/>
            </a:br>
            <a:r>
              <a:rPr lang="ca-ES" sz="3600" dirty="0">
                <a:solidFill>
                  <a:schemeClr val="bg1"/>
                </a:solidFill>
                <a:latin typeface="Arial Black" panose="020B0A04020102020204" pitchFamily="34" charset="0"/>
              </a:rPr>
              <a:t>3 Procés de participació ciutadana</a:t>
            </a:r>
            <a:r>
              <a:rPr lang="ca-ES" sz="3600" dirty="0"/>
              <a:t/>
            </a:r>
            <a:br>
              <a:rPr lang="ca-ES" sz="3600" dirty="0"/>
            </a:br>
            <a:endParaRPr lang="ca-ES" sz="3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576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903880" y="1902662"/>
            <a:ext cx="4209508" cy="4442720"/>
          </a:xfrm>
          <a:prstGeom prst="rect">
            <a:avLst/>
          </a:prstGeom>
          <a:solidFill>
            <a:srgbClr val="8EC2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angle 1"/>
          <p:cNvSpPr/>
          <p:nvPr/>
        </p:nvSpPr>
        <p:spPr>
          <a:xfrm>
            <a:off x="1574778" y="1902662"/>
            <a:ext cx="3997072" cy="4442720"/>
          </a:xfrm>
          <a:prstGeom prst="rect">
            <a:avLst/>
          </a:prstGeom>
          <a:solidFill>
            <a:srgbClr val="8EC25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Accions desenvolupades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2"/>
          <p:cNvSpPr txBox="1"/>
          <p:nvPr/>
        </p:nvSpPr>
        <p:spPr>
          <a:xfrm>
            <a:off x="1819249" y="2096369"/>
            <a:ext cx="331453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8EC25E"/>
              </a:buClr>
            </a:pPr>
            <a:r>
              <a:rPr lang="ca-ES" dirty="0">
                <a:latin typeface="Arial Black" panose="020B0A04020102020204" pitchFamily="34" charset="0"/>
                <a:cs typeface="Arial" panose="020B0604020202020204" pitchFamily="34" charset="0"/>
              </a:rPr>
              <a:t>Enquesta</a:t>
            </a:r>
            <a:endParaRPr lang="ca-ES" dirty="0"/>
          </a:p>
        </p:txBody>
      </p:sp>
      <p:sp>
        <p:nvSpPr>
          <p:cNvPr id="11" name="CuadroTexto 2"/>
          <p:cNvSpPr txBox="1"/>
          <p:nvPr/>
        </p:nvSpPr>
        <p:spPr>
          <a:xfrm>
            <a:off x="5977662" y="2471381"/>
            <a:ext cx="37662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EC25E"/>
              </a:buClr>
              <a:buSzPct val="90000"/>
              <a:buFont typeface="Wingdings 3" panose="05040102010807070707" pitchFamily="18" charset="2"/>
              <a:buChar char=""/>
            </a:pPr>
            <a:r>
              <a:rPr lang="ca-ES" sz="1500" dirty="0">
                <a:latin typeface="Arial" panose="020B0604020202020204" pitchFamily="34" charset="0"/>
                <a:cs typeface="Arial" panose="020B0604020202020204" pitchFamily="34" charset="0"/>
              </a:rPr>
              <a:t>Sessió 1. Diagnosi </a:t>
            </a: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400" dirty="0">
                <a:solidFill>
                  <a:srgbClr val="5381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octubre 2018, assistència 25 persones</a:t>
            </a: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a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EC25E"/>
              </a:buClr>
              <a:buSzPct val="90000"/>
              <a:buFont typeface="Wingdings 3" panose="05040102010807070707" pitchFamily="18" charset="2"/>
              <a:buChar char="Ò"/>
            </a:pPr>
            <a:r>
              <a:rPr lang="ca-ES" sz="1500" dirty="0">
                <a:latin typeface="Arial" panose="020B0604020202020204" pitchFamily="34" charset="0"/>
                <a:cs typeface="Arial" panose="020B0604020202020204" pitchFamily="34" charset="0"/>
              </a:rPr>
              <a:t>Sessió 2. Priorització d’actuacions</a:t>
            </a: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400" dirty="0">
                <a:solidFill>
                  <a:srgbClr val="5381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octubre 2018, assistència 15 persones</a:t>
            </a:r>
            <a:endParaRPr lang="ca-ES" sz="2000" dirty="0">
              <a:solidFill>
                <a:srgbClr val="538135"/>
              </a:solidFill>
            </a:endParaRPr>
          </a:p>
        </p:txBody>
      </p:sp>
      <p:sp>
        <p:nvSpPr>
          <p:cNvPr id="17" name="CuadroTexto 2">
            <a:extLst>
              <a:ext uri="{FF2B5EF4-FFF2-40B4-BE49-F238E27FC236}">
                <a16:creationId xmlns:a16="http://schemas.microsoft.com/office/drawing/2014/main" xmlns="" id="{E0909FD1-5BC3-4BA3-9794-6662747DA577}"/>
              </a:ext>
            </a:extLst>
          </p:cNvPr>
          <p:cNvSpPr txBox="1"/>
          <p:nvPr/>
        </p:nvSpPr>
        <p:spPr>
          <a:xfrm>
            <a:off x="6079263" y="2102049"/>
            <a:ext cx="291668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8EC25E"/>
              </a:buClr>
            </a:pPr>
            <a:r>
              <a:rPr lang="ca-ES" dirty="0">
                <a:latin typeface="Arial Black" panose="020B0A04020102020204" pitchFamily="34" charset="0"/>
                <a:cs typeface="Arial" panose="020B0604020202020204" pitchFamily="34" charset="0"/>
              </a:rPr>
              <a:t>Tallers ciutadans</a:t>
            </a:r>
            <a:endParaRPr lang="ca-ES" dirty="0"/>
          </a:p>
        </p:txBody>
      </p:sp>
      <p:sp>
        <p:nvSpPr>
          <p:cNvPr id="18" name="CuadroTexto 2">
            <a:extLst>
              <a:ext uri="{FF2B5EF4-FFF2-40B4-BE49-F238E27FC236}">
                <a16:creationId xmlns:a16="http://schemas.microsoft.com/office/drawing/2014/main" xmlns="" id="{FF2E2356-703A-4670-88E7-132B6C5FE5E4}"/>
              </a:ext>
            </a:extLst>
          </p:cNvPr>
          <p:cNvSpPr txBox="1"/>
          <p:nvPr/>
        </p:nvSpPr>
        <p:spPr>
          <a:xfrm>
            <a:off x="1819249" y="2673999"/>
            <a:ext cx="3402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EC25E"/>
              </a:buClr>
            </a:pPr>
            <a:r>
              <a:rPr lang="ca-ES" sz="1400" dirty="0">
                <a:solidFill>
                  <a:srgbClr val="5381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Desenvolupada entre </a:t>
            </a:r>
            <a:br>
              <a:rPr lang="ca-ES" sz="1400" dirty="0">
                <a:solidFill>
                  <a:srgbClr val="53813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400" dirty="0">
                <a:solidFill>
                  <a:srgbClr val="5381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d’octubre i 20 de novembre</a:t>
            </a:r>
          </a:p>
          <a:p>
            <a:pPr>
              <a:buClr>
                <a:srgbClr val="8EC25E"/>
              </a:buClr>
            </a:pPr>
            <a:endParaRPr lang="ca-ES" sz="1400" dirty="0">
              <a:solidFill>
                <a:srgbClr val="5381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8EC25E"/>
              </a:buClr>
            </a:pPr>
            <a:r>
              <a:rPr lang="ca-ES" sz="1400" dirty="0">
                <a:solidFill>
                  <a:srgbClr val="5381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Assistència: 342 persones</a:t>
            </a:r>
            <a:endParaRPr lang="ca-ES" sz="2000" dirty="0">
              <a:solidFill>
                <a:srgbClr val="538135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335F0E3F-53A5-4B89-AD0A-F36793B307C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7"/>
          <a:stretch/>
        </p:blipFill>
        <p:spPr bwMode="auto">
          <a:xfrm>
            <a:off x="1906808" y="3989996"/>
            <a:ext cx="3314539" cy="19842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A3EB3C2D-6AC7-4F06-B6E5-E16D312D443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t="17016" r="896" b="8721"/>
          <a:stretch/>
        </p:blipFill>
        <p:spPr bwMode="auto">
          <a:xfrm>
            <a:off x="6243351" y="3989997"/>
            <a:ext cx="3500582" cy="19842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69" y="1931635"/>
            <a:ext cx="742364" cy="742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747" y="1782917"/>
            <a:ext cx="978416" cy="97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358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Resultats del procés de participació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2"/>
          <p:cNvSpPr txBox="1"/>
          <p:nvPr/>
        </p:nvSpPr>
        <p:spPr>
          <a:xfrm>
            <a:off x="731837" y="1641932"/>
            <a:ext cx="1029038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8EC25E"/>
              </a:buClr>
            </a:pPr>
            <a:r>
              <a:rPr lang="ca-ES" sz="16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A. Prevenir i atendre la pèrdua de l’habitatge i l’exclusió residencial</a:t>
            </a:r>
            <a:endParaRPr lang="ca-ES" sz="1600" dirty="0"/>
          </a:p>
        </p:txBody>
      </p:sp>
      <p:sp>
        <p:nvSpPr>
          <p:cNvPr id="9" name="CuadroTexto 3">
            <a:extLst>
              <a:ext uri="{FF2B5EF4-FFF2-40B4-BE49-F238E27FC236}">
                <a16:creationId xmlns:a16="http://schemas.microsoft.com/office/drawing/2014/main" xmlns="" id="{37C834D2-C35D-4421-B1E8-B3015962C7EF}"/>
              </a:ext>
            </a:extLst>
          </p:cNvPr>
          <p:cNvSpPr txBox="1"/>
          <p:nvPr/>
        </p:nvSpPr>
        <p:spPr>
          <a:xfrm>
            <a:off x="1028801" y="1083736"/>
            <a:ext cx="10922606" cy="402330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s-ES_tradnl" sz="1600" b="1" dirty="0"/>
              <a:t>ACTUACIONS INICIALS</a:t>
            </a:r>
          </a:p>
          <a:p>
            <a:pPr marL="0" indent="0">
              <a:buNone/>
            </a:pPr>
            <a:endParaRPr lang="es-ES_tradnl" sz="1600" b="1" dirty="0"/>
          </a:p>
          <a:p>
            <a:pPr marL="0" indent="0">
              <a:buNone/>
            </a:pPr>
            <a:endParaRPr lang="es-ES_tradnl" sz="1600" b="1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C0924583-6146-4D69-92FE-4D82252D73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013356"/>
              </p:ext>
            </p:extLst>
          </p:nvPr>
        </p:nvGraphicFramePr>
        <p:xfrm>
          <a:off x="857865" y="2210927"/>
          <a:ext cx="10290388" cy="29767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90388">
                  <a:extLst>
                    <a:ext uri="{9D8B030D-6E8A-4147-A177-3AD203B41FA5}">
                      <a16:colId xmlns:a16="http://schemas.microsoft.com/office/drawing/2014/main" xmlns="" val="605355689"/>
                    </a:ext>
                  </a:extLst>
                </a:gridCol>
              </a:tblGrid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A1.1 Coordinació amb els jutjats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22214084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87017976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A1.3 Mediació amb la propietat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3232942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A1.4 Suport al pagament de l'habitatge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38747483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A2.1 Acompanyament integral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35645568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A2.2 Ampliació dels recursos / habitatges d’emergència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01667286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86533071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8574360"/>
                  </a:ext>
                </a:extLst>
              </a:tr>
              <a:tr h="2821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A3.1 Suport al pagament de subministraments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41972011"/>
                  </a:ext>
                </a:extLst>
              </a:tr>
              <a:tr h="2535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A3.2 Reducció de consums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95978810"/>
                  </a:ext>
                </a:extLst>
              </a:tr>
              <a:tr h="26894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Millora de l’eficiència energètica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77914147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xmlns="" id="{CF4B095A-9240-4FE4-931C-99C3C1A7E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469209"/>
              </p:ext>
            </p:extLst>
          </p:nvPr>
        </p:nvGraphicFramePr>
        <p:xfrm>
          <a:off x="8449377" y="6084919"/>
          <a:ext cx="2661970" cy="545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1970">
                  <a:extLst>
                    <a:ext uri="{9D8B030D-6E8A-4147-A177-3AD203B41FA5}">
                      <a16:colId xmlns:a16="http://schemas.microsoft.com/office/drawing/2014/main" xmlns="" val="4064983003"/>
                    </a:ext>
                  </a:extLst>
                </a:gridCol>
              </a:tblGrid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2"/>
                          </a:solidFill>
                          <a:effectLst/>
                        </a:rPr>
                        <a:t>Actuacions aportades o modificades al procés de participació</a:t>
                      </a:r>
                      <a:endParaRPr lang="es-ES" sz="8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69679814"/>
                  </a:ext>
                </a:extLst>
              </a:tr>
              <a:tr h="1864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tx1"/>
                          </a:solidFill>
                          <a:effectLst/>
                        </a:rPr>
                        <a:t>Actuacions prioritzades al procés de participació</a:t>
                      </a:r>
                      <a:endParaRPr lang="es-ES" sz="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5461827"/>
                  </a:ext>
                </a:extLst>
              </a:tr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6"/>
                          </a:solidFill>
                          <a:effectLst/>
                        </a:rPr>
                        <a:t>Actuacions incloses posteriorment al procés de participació</a:t>
                      </a:r>
                      <a:endParaRPr lang="es-ES" sz="800" b="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16551420"/>
                  </a:ext>
                </a:extLst>
              </a:tr>
            </a:tbl>
          </a:graphicData>
        </a:graphic>
      </p:graphicFrame>
      <p:sp>
        <p:nvSpPr>
          <p:cNvPr id="12" name="CuadroTexto 3">
            <a:extLst>
              <a:ext uri="{FF2B5EF4-FFF2-40B4-BE49-F238E27FC236}">
                <a16:creationId xmlns:a16="http://schemas.microsoft.com/office/drawing/2014/main" xmlns="" id="{284CE00D-CF29-4D0F-853C-2A1AC1A1E7A6}"/>
              </a:ext>
            </a:extLst>
          </p:cNvPr>
          <p:cNvSpPr txBox="1"/>
          <p:nvPr/>
        </p:nvSpPr>
        <p:spPr>
          <a:xfrm>
            <a:off x="8412472" y="5770326"/>
            <a:ext cx="2735781" cy="314593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ca-ES" sz="900" b="1" dirty="0">
                <a:latin typeface="+mn-lt"/>
              </a:rPr>
              <a:t>llegenda</a:t>
            </a: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32CB1EB2-E430-4335-BF55-94F0C303AA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0" y="596167"/>
            <a:ext cx="1092428" cy="109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394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Resultats del procés de participació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2"/>
          <p:cNvSpPr txBox="1"/>
          <p:nvPr/>
        </p:nvSpPr>
        <p:spPr>
          <a:xfrm>
            <a:off x="731837" y="1641932"/>
            <a:ext cx="1029038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8EC25E"/>
              </a:buClr>
            </a:pPr>
            <a:r>
              <a:rPr lang="ca-ES" sz="16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A. Prevenir i atendre la pèrdua de l’habitatge i l’exclusió residencial</a:t>
            </a:r>
            <a:endParaRPr lang="ca-ES" sz="1600" dirty="0"/>
          </a:p>
        </p:txBody>
      </p:sp>
      <p:sp>
        <p:nvSpPr>
          <p:cNvPr id="9" name="CuadroTexto 3">
            <a:extLst>
              <a:ext uri="{FF2B5EF4-FFF2-40B4-BE49-F238E27FC236}">
                <a16:creationId xmlns:a16="http://schemas.microsoft.com/office/drawing/2014/main" xmlns="" id="{37C834D2-C35D-4421-B1E8-B3015962C7EF}"/>
              </a:ext>
            </a:extLst>
          </p:cNvPr>
          <p:cNvSpPr txBox="1"/>
          <p:nvPr/>
        </p:nvSpPr>
        <p:spPr>
          <a:xfrm>
            <a:off x="1028793" y="1083736"/>
            <a:ext cx="10922606" cy="402330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s-ES_tradnl" sz="1600" b="1" dirty="0"/>
              <a:t>ACTUACIONS RECOLLIDES AL PROCÉS DE PARTICIPACIÓ</a:t>
            </a:r>
          </a:p>
          <a:p>
            <a:pPr marL="0" indent="0">
              <a:buNone/>
            </a:pPr>
            <a:endParaRPr lang="es-ES_tradnl" sz="1600" b="1" dirty="0"/>
          </a:p>
          <a:p>
            <a:pPr marL="0" indent="0">
              <a:buNone/>
            </a:pPr>
            <a:endParaRPr lang="es-ES_tradnl" sz="1600" b="1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C0924583-6146-4D69-92FE-4D82252D73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229219"/>
              </p:ext>
            </p:extLst>
          </p:nvPr>
        </p:nvGraphicFramePr>
        <p:xfrm>
          <a:off x="857865" y="2210927"/>
          <a:ext cx="10290388" cy="3039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90388">
                  <a:extLst>
                    <a:ext uri="{9D8B030D-6E8A-4147-A177-3AD203B41FA5}">
                      <a16:colId xmlns:a16="http://schemas.microsoft.com/office/drawing/2014/main" xmlns="" val="605355689"/>
                    </a:ext>
                  </a:extLst>
                </a:gridCol>
              </a:tblGrid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A1.1 Coordinació amb els jutjats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22214084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2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87017976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A1.3 Mediació amb la propietat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3232942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</a:rPr>
                        <a:t>A1.4 Suport al pagament de l'habitatge</a:t>
                      </a:r>
                      <a:endParaRPr lang="es-ES" sz="12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38747483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A2.1 Acompanyament integral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35645568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</a:rPr>
                        <a:t>A2.2 Ampliació dels recursos / habitatges d’emergència</a:t>
                      </a:r>
                      <a:endParaRPr lang="es-ES" sz="12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01667286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</a:rPr>
                        <a:t>A2.3 Impuls d’un programa per compartir habitatge</a:t>
                      </a:r>
                      <a:endParaRPr lang="es-ES" sz="12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86533071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2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8574360"/>
                  </a:ext>
                </a:extLst>
              </a:tr>
              <a:tr h="2821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</a:rPr>
                        <a:t>A3.1 Suport al pagament de subministraments</a:t>
                      </a:r>
                      <a:endParaRPr lang="es-ES" sz="12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41972011"/>
                  </a:ext>
                </a:extLst>
              </a:tr>
              <a:tr h="2804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A3.2 Reducció de consums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9597881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Millora de l’eficiència energètica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73118689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2EE5D65B-4299-4453-A876-1373EB9A47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675177"/>
              </p:ext>
            </p:extLst>
          </p:nvPr>
        </p:nvGraphicFramePr>
        <p:xfrm>
          <a:off x="8449377" y="6084919"/>
          <a:ext cx="2661970" cy="545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1970">
                  <a:extLst>
                    <a:ext uri="{9D8B030D-6E8A-4147-A177-3AD203B41FA5}">
                      <a16:colId xmlns:a16="http://schemas.microsoft.com/office/drawing/2014/main" xmlns="" val="4064983003"/>
                    </a:ext>
                  </a:extLst>
                </a:gridCol>
              </a:tblGrid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2"/>
                          </a:solidFill>
                          <a:effectLst/>
                        </a:rPr>
                        <a:t>Actuacions aportades o modificades al procés de participació</a:t>
                      </a:r>
                      <a:endParaRPr lang="es-ES" sz="8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69679814"/>
                  </a:ext>
                </a:extLst>
              </a:tr>
              <a:tr h="1864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tx1"/>
                          </a:solidFill>
                          <a:effectLst/>
                        </a:rPr>
                        <a:t>Actuacions prioritzades al procés de participació</a:t>
                      </a:r>
                      <a:endParaRPr lang="es-ES" sz="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5461827"/>
                  </a:ext>
                </a:extLst>
              </a:tr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6"/>
                          </a:solidFill>
                          <a:effectLst/>
                        </a:rPr>
                        <a:t>Actuacions incloses posteriorment al procés de participació</a:t>
                      </a:r>
                      <a:endParaRPr lang="es-ES" sz="800" b="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16551420"/>
                  </a:ext>
                </a:extLst>
              </a:tr>
            </a:tbl>
          </a:graphicData>
        </a:graphic>
      </p:graphicFrame>
      <p:sp>
        <p:nvSpPr>
          <p:cNvPr id="10" name="CuadroTexto 3">
            <a:extLst>
              <a:ext uri="{FF2B5EF4-FFF2-40B4-BE49-F238E27FC236}">
                <a16:creationId xmlns:a16="http://schemas.microsoft.com/office/drawing/2014/main" xmlns="" id="{DAF2C1BC-4EFC-470F-BB5C-6F2E3C1EB333}"/>
              </a:ext>
            </a:extLst>
          </p:cNvPr>
          <p:cNvSpPr txBox="1"/>
          <p:nvPr/>
        </p:nvSpPr>
        <p:spPr>
          <a:xfrm>
            <a:off x="8412472" y="5770326"/>
            <a:ext cx="2735781" cy="314593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ca-ES" sz="900" b="1" dirty="0">
                <a:latin typeface="+mn-lt"/>
              </a:rPr>
              <a:t>llegenda</a:t>
            </a: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059D40F-9F6F-444E-96D2-850D68448C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2" t="33814" r="26126" b="32497"/>
          <a:stretch/>
        </p:blipFill>
        <p:spPr>
          <a:xfrm>
            <a:off x="153270" y="1004235"/>
            <a:ext cx="854139" cy="48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966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Resultats del procés de participació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2"/>
          <p:cNvSpPr txBox="1"/>
          <p:nvPr/>
        </p:nvSpPr>
        <p:spPr>
          <a:xfrm>
            <a:off x="731837" y="1641932"/>
            <a:ext cx="1029038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8EC25E"/>
              </a:buClr>
            </a:pPr>
            <a:r>
              <a:rPr lang="ca-ES" sz="16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A. Prevenir i atendre la pèrdua de l’habitatge i l’exclusió residencial</a:t>
            </a:r>
            <a:endParaRPr lang="ca-ES" sz="1600" dirty="0"/>
          </a:p>
        </p:txBody>
      </p:sp>
      <p:sp>
        <p:nvSpPr>
          <p:cNvPr id="9" name="CuadroTexto 3">
            <a:extLst>
              <a:ext uri="{FF2B5EF4-FFF2-40B4-BE49-F238E27FC236}">
                <a16:creationId xmlns:a16="http://schemas.microsoft.com/office/drawing/2014/main" xmlns="" id="{37C834D2-C35D-4421-B1E8-B3015962C7EF}"/>
              </a:ext>
            </a:extLst>
          </p:cNvPr>
          <p:cNvSpPr txBox="1"/>
          <p:nvPr/>
        </p:nvSpPr>
        <p:spPr>
          <a:xfrm>
            <a:off x="1028797" y="1083736"/>
            <a:ext cx="10922606" cy="402330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s-ES_tradnl" sz="1600" b="1" dirty="0"/>
              <a:t>ACTUACIONS PRIORITZADES</a:t>
            </a:r>
          </a:p>
          <a:p>
            <a:pPr marL="0" indent="0">
              <a:buNone/>
            </a:pPr>
            <a:endParaRPr lang="es-ES_tradnl" sz="1600" b="1" dirty="0"/>
          </a:p>
          <a:p>
            <a:pPr marL="0" indent="0">
              <a:buNone/>
            </a:pPr>
            <a:endParaRPr lang="es-ES_tradnl" sz="1600" b="1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C0924583-6146-4D69-92FE-4D82252D73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81103"/>
              </p:ext>
            </p:extLst>
          </p:nvPr>
        </p:nvGraphicFramePr>
        <p:xfrm>
          <a:off x="857865" y="2210927"/>
          <a:ext cx="10290388" cy="30036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90388">
                  <a:extLst>
                    <a:ext uri="{9D8B030D-6E8A-4147-A177-3AD203B41FA5}">
                      <a16:colId xmlns:a16="http://schemas.microsoft.com/office/drawing/2014/main" xmlns="" val="605355689"/>
                    </a:ext>
                  </a:extLst>
                </a:gridCol>
              </a:tblGrid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A1.1 Coordinació amb els jutjats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22214084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2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87017976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A1.3 Mediació amb la propietat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232942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</a:rPr>
                        <a:t>A1.4 Suport al pagament de l'habitatge</a:t>
                      </a:r>
                      <a:endParaRPr lang="es-ES" sz="12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8747483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A2.1 Acompanyament integral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5645568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</a:rPr>
                        <a:t>A2.2 Ampliació dels recursos / habitatges d’emergència</a:t>
                      </a:r>
                      <a:endParaRPr lang="es-ES" sz="12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1667286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</a:rPr>
                        <a:t>A2.3 Impuls d’un programa per compartir habitatge</a:t>
                      </a:r>
                      <a:endParaRPr lang="es-ES" sz="12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6533071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2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8574360"/>
                  </a:ext>
                </a:extLst>
              </a:tr>
              <a:tr h="2821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</a:rPr>
                        <a:t>A3.1 Suport al pagament de subministraments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41972011"/>
                  </a:ext>
                </a:extLst>
              </a:tr>
              <a:tr h="2715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A3.2 Reducció de consums i millora de l’eficiència energètica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5978810"/>
                  </a:ext>
                </a:extLst>
              </a:tr>
              <a:tr h="2779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ca-ES" sz="1200" b="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84808438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01C4462E-DC62-4780-A7B1-EEF3AFE13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845182"/>
              </p:ext>
            </p:extLst>
          </p:nvPr>
        </p:nvGraphicFramePr>
        <p:xfrm>
          <a:off x="8449377" y="6084919"/>
          <a:ext cx="2661970" cy="545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1970">
                  <a:extLst>
                    <a:ext uri="{9D8B030D-6E8A-4147-A177-3AD203B41FA5}">
                      <a16:colId xmlns:a16="http://schemas.microsoft.com/office/drawing/2014/main" xmlns="" val="4064983003"/>
                    </a:ext>
                  </a:extLst>
                </a:gridCol>
              </a:tblGrid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2"/>
                          </a:solidFill>
                          <a:effectLst/>
                        </a:rPr>
                        <a:t>Actuacions aportades o modificades al procés de participació</a:t>
                      </a:r>
                      <a:endParaRPr lang="es-ES" sz="8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69679814"/>
                  </a:ext>
                </a:extLst>
              </a:tr>
              <a:tr h="1864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tx1"/>
                          </a:solidFill>
                          <a:effectLst/>
                        </a:rPr>
                        <a:t>Actuacions prioritzades al procés de participació</a:t>
                      </a:r>
                      <a:endParaRPr lang="es-ES" sz="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5461827"/>
                  </a:ext>
                </a:extLst>
              </a:tr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6"/>
                          </a:solidFill>
                          <a:effectLst/>
                        </a:rPr>
                        <a:t>Actuacions incloses posteriorment al procés de participació</a:t>
                      </a:r>
                      <a:endParaRPr lang="es-ES" sz="800" b="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16551420"/>
                  </a:ext>
                </a:extLst>
              </a:tr>
            </a:tbl>
          </a:graphicData>
        </a:graphic>
      </p:graphicFrame>
      <p:sp>
        <p:nvSpPr>
          <p:cNvPr id="10" name="CuadroTexto 3">
            <a:extLst>
              <a:ext uri="{FF2B5EF4-FFF2-40B4-BE49-F238E27FC236}">
                <a16:creationId xmlns:a16="http://schemas.microsoft.com/office/drawing/2014/main" xmlns="" id="{37F09307-482B-4843-8A68-EA98742985FF}"/>
              </a:ext>
            </a:extLst>
          </p:cNvPr>
          <p:cNvSpPr txBox="1"/>
          <p:nvPr/>
        </p:nvSpPr>
        <p:spPr>
          <a:xfrm>
            <a:off x="8412472" y="5770326"/>
            <a:ext cx="2735781" cy="314593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ca-ES" sz="900" b="1" dirty="0">
                <a:latin typeface="+mn-lt"/>
              </a:rPr>
              <a:t>llegenda</a:t>
            </a: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0B7AF3AB-C93F-49AC-B5AF-5EFB8F737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6" y="728922"/>
            <a:ext cx="993677" cy="99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4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Resultats del procés de participació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2"/>
          <p:cNvSpPr txBox="1"/>
          <p:nvPr/>
        </p:nvSpPr>
        <p:spPr>
          <a:xfrm>
            <a:off x="731837" y="1641932"/>
            <a:ext cx="1029038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8EC25E"/>
              </a:buClr>
            </a:pPr>
            <a:r>
              <a:rPr lang="ca-ES" sz="16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A. Prevenir i atendre la pèrdua de l’habitatge i l’exclusió residencial</a:t>
            </a:r>
            <a:endParaRPr lang="ca-ES" sz="1600" dirty="0"/>
          </a:p>
        </p:txBody>
      </p:sp>
      <p:sp>
        <p:nvSpPr>
          <p:cNvPr id="9" name="CuadroTexto 3">
            <a:extLst>
              <a:ext uri="{FF2B5EF4-FFF2-40B4-BE49-F238E27FC236}">
                <a16:creationId xmlns:a16="http://schemas.microsoft.com/office/drawing/2014/main" xmlns="" id="{37C834D2-C35D-4421-B1E8-B3015962C7EF}"/>
              </a:ext>
            </a:extLst>
          </p:cNvPr>
          <p:cNvSpPr txBox="1"/>
          <p:nvPr/>
        </p:nvSpPr>
        <p:spPr>
          <a:xfrm>
            <a:off x="1028800" y="1083736"/>
            <a:ext cx="10922606" cy="402330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s-ES_tradnl" sz="1600" b="1" dirty="0"/>
              <a:t>ACTUACIONS INCLOSES POSTERIORMENT AL PROCÉS DE PARTICIPACIÓ</a:t>
            </a:r>
          </a:p>
          <a:p>
            <a:pPr marL="0" indent="0">
              <a:buNone/>
            </a:pPr>
            <a:endParaRPr lang="es-ES_tradnl" sz="1600" b="1" dirty="0"/>
          </a:p>
          <a:p>
            <a:pPr marL="0" indent="0">
              <a:buNone/>
            </a:pPr>
            <a:endParaRPr lang="es-ES_tradnl" sz="1600" b="1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C0924583-6146-4D69-92FE-4D82252D73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760972"/>
              </p:ext>
            </p:extLst>
          </p:nvPr>
        </p:nvGraphicFramePr>
        <p:xfrm>
          <a:off x="857865" y="2210927"/>
          <a:ext cx="10290388" cy="30036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90388">
                  <a:extLst>
                    <a:ext uri="{9D8B030D-6E8A-4147-A177-3AD203B41FA5}">
                      <a16:colId xmlns:a16="http://schemas.microsoft.com/office/drawing/2014/main" xmlns="" val="605355689"/>
                    </a:ext>
                  </a:extLst>
                </a:gridCol>
              </a:tblGrid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A1.1 Coordinació amb els jutjats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22214084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noProof="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A1 2. Acció conjunta amb els serveis especialitzats d’abordatge de les violències masclistes (CIRD)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87017976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A1.3 Mediació amb la propietat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232942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</a:rPr>
                        <a:t>A1.4 Suport al pagament de l'habitatge</a:t>
                      </a:r>
                      <a:endParaRPr lang="es-ES" sz="12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8747483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A2.1 Acompanyament integral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5645568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</a:rPr>
                        <a:t>A2.2 Ampliació dels recursos / habitatges d’emergència</a:t>
                      </a:r>
                      <a:endParaRPr lang="es-ES" sz="12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1667286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</a:rPr>
                        <a:t>A2.3 Impuls d’un programa per compartir habitatge</a:t>
                      </a:r>
                      <a:endParaRPr lang="es-ES" sz="12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6533071"/>
                  </a:ext>
                </a:extLst>
              </a:tr>
              <a:tr h="271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noProof="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A2.4 Creació d’allotjaments temporals compartits a la CIBA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8574360"/>
                  </a:ext>
                </a:extLst>
              </a:tr>
              <a:tr h="2821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</a:rPr>
                        <a:t>A3.1 Suport al pagament de subministraments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41972011"/>
                  </a:ext>
                </a:extLst>
              </a:tr>
              <a:tr h="2715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A3.2 Reducció de consums i millora de l’eficiència energètica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5978810"/>
                  </a:ext>
                </a:extLst>
              </a:tr>
              <a:tr h="2779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ca-ES" sz="1200" b="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84808438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A7487DCA-EFE2-401B-AAF2-54B9CF701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076238"/>
              </p:ext>
            </p:extLst>
          </p:nvPr>
        </p:nvGraphicFramePr>
        <p:xfrm>
          <a:off x="8449377" y="6084919"/>
          <a:ext cx="2661970" cy="545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1970">
                  <a:extLst>
                    <a:ext uri="{9D8B030D-6E8A-4147-A177-3AD203B41FA5}">
                      <a16:colId xmlns:a16="http://schemas.microsoft.com/office/drawing/2014/main" xmlns="" val="4064983003"/>
                    </a:ext>
                  </a:extLst>
                </a:gridCol>
              </a:tblGrid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2"/>
                          </a:solidFill>
                          <a:effectLst/>
                        </a:rPr>
                        <a:t>Actuacions aportades o modificades al procés de participació</a:t>
                      </a:r>
                      <a:endParaRPr lang="es-ES" sz="8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69679814"/>
                  </a:ext>
                </a:extLst>
              </a:tr>
              <a:tr h="1864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tx1"/>
                          </a:solidFill>
                          <a:effectLst/>
                        </a:rPr>
                        <a:t>Actuacions prioritzades al procés de participació</a:t>
                      </a:r>
                      <a:endParaRPr lang="es-ES" sz="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5461827"/>
                  </a:ext>
                </a:extLst>
              </a:tr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6"/>
                          </a:solidFill>
                          <a:effectLst/>
                        </a:rPr>
                        <a:t>Actuacions incloses posteriorment al procés de participació</a:t>
                      </a:r>
                      <a:endParaRPr lang="es-ES" sz="800" b="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16551420"/>
                  </a:ext>
                </a:extLst>
              </a:tr>
            </a:tbl>
          </a:graphicData>
        </a:graphic>
      </p:graphicFrame>
      <p:sp>
        <p:nvSpPr>
          <p:cNvPr id="10" name="CuadroTexto 3">
            <a:extLst>
              <a:ext uri="{FF2B5EF4-FFF2-40B4-BE49-F238E27FC236}">
                <a16:creationId xmlns:a16="http://schemas.microsoft.com/office/drawing/2014/main" xmlns="" id="{F9759F54-50C9-440E-AB67-5B43EFC24287}"/>
              </a:ext>
            </a:extLst>
          </p:cNvPr>
          <p:cNvSpPr txBox="1"/>
          <p:nvPr/>
        </p:nvSpPr>
        <p:spPr>
          <a:xfrm>
            <a:off x="8412472" y="5770326"/>
            <a:ext cx="2735781" cy="314593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ca-ES" sz="900" b="1" dirty="0">
                <a:latin typeface="+mn-lt"/>
              </a:rPr>
              <a:t>llegenda</a:t>
            </a: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7B2766CA-1CF3-4F42-988B-37FE0E43E5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0435" y1="38261" x2="70435" y2="38261"/>
                        <a14:foregroundMark x1="68696" y1="34493" x2="68696" y2="34493"/>
                        <a14:foregroundMark x1="50435" y1="65217" x2="50435" y2="65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2" y="584619"/>
            <a:ext cx="1252589" cy="125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88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E6A7DA65-529A-4EAB-AF63-B389F82B9ADD}"/>
              </a:ext>
            </a:extLst>
          </p:cNvPr>
          <p:cNvSpPr/>
          <p:nvPr/>
        </p:nvSpPr>
        <p:spPr>
          <a:xfrm>
            <a:off x="-1172" y="0"/>
            <a:ext cx="12192000" cy="6858000"/>
          </a:xfrm>
          <a:prstGeom prst="rect">
            <a:avLst/>
          </a:prstGeom>
          <a:solidFill>
            <a:srgbClr val="F3F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99DDBED-9B61-4D0B-BA37-18F88DD25EE4}"/>
              </a:ext>
            </a:extLst>
          </p:cNvPr>
          <p:cNvSpPr txBox="1"/>
          <p:nvPr/>
        </p:nvSpPr>
        <p:spPr>
          <a:xfrm>
            <a:off x="1283945" y="4008667"/>
            <a:ext cx="171026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>
                <a:latin typeface="Arial Black" panose="020B0A04020102020204" pitchFamily="34" charset="0"/>
                <a:cs typeface="Arial" panose="020B0604020202020204" pitchFamily="34" charset="0"/>
              </a:rPr>
              <a:t>REPTES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C4F7AB5-D8C1-4B1A-A326-8EAC2EAB93CC}"/>
              </a:ext>
            </a:extLst>
          </p:cNvPr>
          <p:cNvSpPr/>
          <p:nvPr/>
        </p:nvSpPr>
        <p:spPr>
          <a:xfrm>
            <a:off x="1606842" y="1103940"/>
            <a:ext cx="1260683" cy="26326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s-ES" sz="96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  <a:endParaRPr lang="es-ES" sz="9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43900F6-60E2-457D-8F85-AA6917AD01A2}"/>
              </a:ext>
            </a:extLst>
          </p:cNvPr>
          <p:cNvSpPr txBox="1"/>
          <p:nvPr/>
        </p:nvSpPr>
        <p:spPr>
          <a:xfrm>
            <a:off x="4084363" y="3824002"/>
            <a:ext cx="279084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>
                <a:latin typeface="Arial Black" panose="020B0A04020102020204" pitchFamily="34" charset="0"/>
                <a:cs typeface="Arial" panose="020B0604020202020204" pitchFamily="34" charset="0"/>
              </a:rPr>
              <a:t>EIXOS ESTRATÈGICS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56EDFF2-C67F-4303-A8F4-C0F8CC1C061F}"/>
              </a:ext>
            </a:extLst>
          </p:cNvPr>
          <p:cNvSpPr/>
          <p:nvPr/>
        </p:nvSpPr>
        <p:spPr>
          <a:xfrm>
            <a:off x="5015314" y="1103940"/>
            <a:ext cx="1260683" cy="26326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s-ES" sz="96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  <a:endParaRPr lang="es-ES" sz="9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echa: a la derecha 17">
            <a:extLst>
              <a:ext uri="{FF2B5EF4-FFF2-40B4-BE49-F238E27FC236}">
                <a16:creationId xmlns:a16="http://schemas.microsoft.com/office/drawing/2014/main" xmlns="" id="{5B5F81A6-A791-44AF-A630-C4DE34F0B6E1}"/>
              </a:ext>
            </a:extLst>
          </p:cNvPr>
          <p:cNvSpPr/>
          <p:nvPr/>
        </p:nvSpPr>
        <p:spPr>
          <a:xfrm>
            <a:off x="3407435" y="2659276"/>
            <a:ext cx="491705" cy="401075"/>
          </a:xfrm>
          <a:prstGeom prst="rightArrow">
            <a:avLst/>
          </a:prstGeom>
          <a:solidFill>
            <a:srgbClr val="8EC25E"/>
          </a:solidFill>
          <a:ln>
            <a:solidFill>
              <a:srgbClr val="8EC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a-ES" sz="960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C5BDE18A-EAE0-4FD8-B86B-CA85F56DD5B4}"/>
              </a:ext>
            </a:extLst>
          </p:cNvPr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Estructura de proposta del Pla Local d’Habitatge 2021 - 2027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0294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Resultats del procés de participació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xmlns="" id="{73FE0B36-FFB5-4DCD-8F11-E6FD182F8070}"/>
              </a:ext>
            </a:extLst>
          </p:cNvPr>
          <p:cNvSpPr txBox="1"/>
          <p:nvPr/>
        </p:nvSpPr>
        <p:spPr>
          <a:xfrm>
            <a:off x="731838" y="1645685"/>
            <a:ext cx="698631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8EC25E"/>
              </a:buClr>
            </a:pPr>
            <a:r>
              <a:rPr lang="ca-ES" sz="16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B. Ampliar el parc d’habitatge assequible i social</a:t>
            </a:r>
            <a:endParaRPr lang="ca-ES" sz="1600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xmlns="" id="{8FF0DBD4-5377-4119-A8F7-E8879FA57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193719"/>
              </p:ext>
            </p:extLst>
          </p:nvPr>
        </p:nvGraphicFramePr>
        <p:xfrm>
          <a:off x="857865" y="2210921"/>
          <a:ext cx="10290388" cy="36852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90388">
                  <a:extLst>
                    <a:ext uri="{9D8B030D-6E8A-4147-A177-3AD203B41FA5}">
                      <a16:colId xmlns:a16="http://schemas.microsoft.com/office/drawing/2014/main" xmlns="" val="676643233"/>
                    </a:ext>
                  </a:extLst>
                </a:gridCol>
              </a:tblGrid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noProof="0" dirty="0">
                          <a:solidFill>
                            <a:schemeClr val="tx1"/>
                          </a:solidFill>
                          <a:effectLst/>
                        </a:rPr>
                        <a:t>B1.1 Desenvolupament del planejament per poder disposar de terrenys per habitatge assequible </a:t>
                      </a:r>
                      <a:endParaRPr lang="ca-ES" sz="1800" b="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77084332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B1.2 Activació del registre de solars 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87935968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68079358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B2.1 Impuls a la promoció municipal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79585306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B2.2 Impuls a la promoció per part d’altres operadors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91311642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8260433"/>
                  </a:ext>
                </a:extLst>
              </a:tr>
              <a:tr h="2611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B3.1 Adquisició habitatge amb destí al lloguer assequible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66861170"/>
                  </a:ext>
                </a:extLst>
              </a:tr>
              <a:tr h="268941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ca-ES" sz="12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Impuls de la compra directa d’habitatges per part de l’Ajuntament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78677558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B3.2 Captació d’habitatges particulars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9040746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B3.2 Captació d’habitatges de grans tenidors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30672942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93356251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B4.1 Unificació i millora gestió del parc públic d’habitatge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89139981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8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13383654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7B499969-CE81-4C1F-9F9E-BE9BEB074C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28866"/>
              </p:ext>
            </p:extLst>
          </p:nvPr>
        </p:nvGraphicFramePr>
        <p:xfrm>
          <a:off x="8449377" y="6084919"/>
          <a:ext cx="2661970" cy="545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1970">
                  <a:extLst>
                    <a:ext uri="{9D8B030D-6E8A-4147-A177-3AD203B41FA5}">
                      <a16:colId xmlns:a16="http://schemas.microsoft.com/office/drawing/2014/main" xmlns="" val="4064983003"/>
                    </a:ext>
                  </a:extLst>
                </a:gridCol>
              </a:tblGrid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2"/>
                          </a:solidFill>
                          <a:effectLst/>
                        </a:rPr>
                        <a:t>Actuacions aportades o modificades al procés de participació</a:t>
                      </a:r>
                      <a:endParaRPr lang="es-ES" sz="8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69679814"/>
                  </a:ext>
                </a:extLst>
              </a:tr>
              <a:tr h="1864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tx1"/>
                          </a:solidFill>
                          <a:effectLst/>
                        </a:rPr>
                        <a:t>Actuacions prioritzades al procés de participació</a:t>
                      </a:r>
                      <a:endParaRPr lang="es-ES" sz="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5461827"/>
                  </a:ext>
                </a:extLst>
              </a:tr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6"/>
                          </a:solidFill>
                          <a:effectLst/>
                        </a:rPr>
                        <a:t>Actuacions incloses posteriorment al procés de participació</a:t>
                      </a:r>
                      <a:endParaRPr lang="es-ES" sz="800" b="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16551420"/>
                  </a:ext>
                </a:extLst>
              </a:tr>
            </a:tbl>
          </a:graphicData>
        </a:graphic>
      </p:graphicFrame>
      <p:sp>
        <p:nvSpPr>
          <p:cNvPr id="10" name="CuadroTexto 3">
            <a:extLst>
              <a:ext uri="{FF2B5EF4-FFF2-40B4-BE49-F238E27FC236}">
                <a16:creationId xmlns:a16="http://schemas.microsoft.com/office/drawing/2014/main" xmlns="" id="{B0A5E304-A40C-4FA7-85C6-1DB4947B66F8}"/>
              </a:ext>
            </a:extLst>
          </p:cNvPr>
          <p:cNvSpPr txBox="1"/>
          <p:nvPr/>
        </p:nvSpPr>
        <p:spPr>
          <a:xfrm>
            <a:off x="8412472" y="5770326"/>
            <a:ext cx="2735781" cy="314593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ca-ES" sz="900" b="1" dirty="0">
                <a:latin typeface="+mn-lt"/>
              </a:rPr>
              <a:t>llegenda</a:t>
            </a: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</p:txBody>
      </p:sp>
      <p:sp>
        <p:nvSpPr>
          <p:cNvPr id="11" name="CuadroTexto 3">
            <a:extLst>
              <a:ext uri="{FF2B5EF4-FFF2-40B4-BE49-F238E27FC236}">
                <a16:creationId xmlns:a16="http://schemas.microsoft.com/office/drawing/2014/main" xmlns="" id="{AF7C576C-5C97-4CED-AEC4-C002A4F327C3}"/>
              </a:ext>
            </a:extLst>
          </p:cNvPr>
          <p:cNvSpPr txBox="1"/>
          <p:nvPr/>
        </p:nvSpPr>
        <p:spPr>
          <a:xfrm>
            <a:off x="1028801" y="1083736"/>
            <a:ext cx="10922606" cy="402330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s-ES_tradnl" sz="1600" b="1" dirty="0"/>
              <a:t>ACTUACIONS INICIALS</a:t>
            </a:r>
          </a:p>
          <a:p>
            <a:pPr marL="0" indent="0">
              <a:buNone/>
            </a:pPr>
            <a:endParaRPr lang="es-ES_tradnl" sz="1600" b="1" dirty="0"/>
          </a:p>
          <a:p>
            <a:pPr marL="0" indent="0">
              <a:buNone/>
            </a:pPr>
            <a:endParaRPr lang="es-ES_tradnl" sz="16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CA287D5F-607B-4945-8A0B-5E27152BA8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0" y="596167"/>
            <a:ext cx="1092428" cy="109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25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Resultats del procés de participació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xmlns="" id="{73FE0B36-FFB5-4DCD-8F11-E6FD182F8070}"/>
              </a:ext>
            </a:extLst>
          </p:cNvPr>
          <p:cNvSpPr txBox="1"/>
          <p:nvPr/>
        </p:nvSpPr>
        <p:spPr>
          <a:xfrm>
            <a:off x="731838" y="1645685"/>
            <a:ext cx="698631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8EC25E"/>
              </a:buClr>
            </a:pPr>
            <a:r>
              <a:rPr lang="ca-ES" sz="16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B. Ampliar el parc d’habitatge assequible i social</a:t>
            </a:r>
            <a:endParaRPr lang="ca-ES" sz="1600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xmlns="" id="{8FF0DBD4-5377-4119-A8F7-E8879FA57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307571"/>
              </p:ext>
            </p:extLst>
          </p:nvPr>
        </p:nvGraphicFramePr>
        <p:xfrm>
          <a:off x="857865" y="2210921"/>
          <a:ext cx="10290388" cy="35952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90388">
                  <a:extLst>
                    <a:ext uri="{9D8B030D-6E8A-4147-A177-3AD203B41FA5}">
                      <a16:colId xmlns:a16="http://schemas.microsoft.com/office/drawing/2014/main" xmlns="" val="676643233"/>
                    </a:ext>
                  </a:extLst>
                </a:gridCol>
              </a:tblGrid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</a:rPr>
                        <a:t>B1.1 Creació d'habitatge assequible en sòl urbà consolidat</a:t>
                      </a:r>
                      <a:endParaRPr lang="es-ES" sz="18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77084332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B1.2 Activació del registre de solars 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87935968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68079358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</a:rPr>
                        <a:t>B2.1 Impuls a la promoció municipal</a:t>
                      </a:r>
                      <a:endParaRPr lang="es-ES" sz="18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79585306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B2.2 Impuls a la promoció per part d’altres operadors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91311642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ca-ES" sz="1200" b="0" kern="1200" noProof="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B2.3 Promoció d’allotjaments dotacionals per a grans, joves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8260433"/>
                  </a:ext>
                </a:extLst>
              </a:tr>
              <a:tr h="2611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B3.1 Adquisició habitatge amb destí al lloguer assequible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66861170"/>
                  </a:ext>
                </a:extLst>
              </a:tr>
              <a:tr h="268941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ca-ES" sz="12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Impuls de la compra directa d’habitatges per part de l’Ajuntament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78677558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B3.2 Captació d’habitatges particulars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9040746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B3.2 Captació d’habitatges de grans tenidors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30672942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0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B3.4 Impuls de les cooperatives de lloguer</a:t>
                      </a:r>
                      <a:endParaRPr lang="es-ES" sz="1200" b="0" kern="1200" dirty="0">
                        <a:solidFill>
                          <a:schemeClr val="accent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93356251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B4.1 Unificació i millora gestió del parc públic d’habitatge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89139981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8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13383654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CD0F9ECD-DD2D-4321-BD11-381003D77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347761"/>
              </p:ext>
            </p:extLst>
          </p:nvPr>
        </p:nvGraphicFramePr>
        <p:xfrm>
          <a:off x="8449377" y="6084919"/>
          <a:ext cx="2661970" cy="545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1970">
                  <a:extLst>
                    <a:ext uri="{9D8B030D-6E8A-4147-A177-3AD203B41FA5}">
                      <a16:colId xmlns:a16="http://schemas.microsoft.com/office/drawing/2014/main" xmlns="" val="4064983003"/>
                    </a:ext>
                  </a:extLst>
                </a:gridCol>
              </a:tblGrid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2"/>
                          </a:solidFill>
                          <a:effectLst/>
                        </a:rPr>
                        <a:t>Actuacions aportades o modificades al procés de participació</a:t>
                      </a:r>
                      <a:endParaRPr lang="es-ES" sz="8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69679814"/>
                  </a:ext>
                </a:extLst>
              </a:tr>
              <a:tr h="1864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tx1"/>
                          </a:solidFill>
                          <a:effectLst/>
                        </a:rPr>
                        <a:t>Actuacions prioritzades al procés de participació</a:t>
                      </a:r>
                      <a:endParaRPr lang="es-ES" sz="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5461827"/>
                  </a:ext>
                </a:extLst>
              </a:tr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6"/>
                          </a:solidFill>
                          <a:effectLst/>
                        </a:rPr>
                        <a:t>Actuacions incloses posteriorment al procés de participació</a:t>
                      </a:r>
                      <a:endParaRPr lang="es-ES" sz="800" b="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16551420"/>
                  </a:ext>
                </a:extLst>
              </a:tr>
            </a:tbl>
          </a:graphicData>
        </a:graphic>
      </p:graphicFrame>
      <p:sp>
        <p:nvSpPr>
          <p:cNvPr id="10" name="CuadroTexto 3">
            <a:extLst>
              <a:ext uri="{FF2B5EF4-FFF2-40B4-BE49-F238E27FC236}">
                <a16:creationId xmlns:a16="http://schemas.microsoft.com/office/drawing/2014/main" xmlns="" id="{D380DEBB-9EB8-4A63-8DBF-7834E1F0E0AA}"/>
              </a:ext>
            </a:extLst>
          </p:cNvPr>
          <p:cNvSpPr txBox="1"/>
          <p:nvPr/>
        </p:nvSpPr>
        <p:spPr>
          <a:xfrm>
            <a:off x="8412472" y="5770326"/>
            <a:ext cx="2735781" cy="314593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ca-ES" sz="900" b="1" dirty="0">
                <a:latin typeface="+mn-lt"/>
              </a:rPr>
              <a:t>llegenda</a:t>
            </a: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</p:txBody>
      </p:sp>
      <p:sp>
        <p:nvSpPr>
          <p:cNvPr id="11" name="CuadroTexto 3">
            <a:extLst>
              <a:ext uri="{FF2B5EF4-FFF2-40B4-BE49-F238E27FC236}">
                <a16:creationId xmlns:a16="http://schemas.microsoft.com/office/drawing/2014/main" xmlns="" id="{27FAEA1A-C80F-4711-90A0-7DD04EDEAEAE}"/>
              </a:ext>
            </a:extLst>
          </p:cNvPr>
          <p:cNvSpPr txBox="1"/>
          <p:nvPr/>
        </p:nvSpPr>
        <p:spPr>
          <a:xfrm>
            <a:off x="1028793" y="1083736"/>
            <a:ext cx="10922606" cy="402330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s-ES_tradnl" sz="1600" b="1" dirty="0"/>
              <a:t>ACTUACIONS RECOLLIDES AL PROCÉS DE PARTICIPACIÓ</a:t>
            </a:r>
          </a:p>
          <a:p>
            <a:pPr marL="0" indent="0">
              <a:buNone/>
            </a:pPr>
            <a:endParaRPr lang="es-ES_tradnl" sz="1600" b="1" dirty="0"/>
          </a:p>
          <a:p>
            <a:pPr marL="0" indent="0">
              <a:buNone/>
            </a:pPr>
            <a:endParaRPr lang="es-ES_tradnl" sz="16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D0925C2-0E3B-4D9F-BB6C-809E80ED3F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2" t="33814" r="26126" b="32497"/>
          <a:stretch/>
        </p:blipFill>
        <p:spPr>
          <a:xfrm>
            <a:off x="153270" y="1004235"/>
            <a:ext cx="854139" cy="48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07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Resultats del procés de participació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xmlns="" id="{73FE0B36-FFB5-4DCD-8F11-E6FD182F8070}"/>
              </a:ext>
            </a:extLst>
          </p:cNvPr>
          <p:cNvSpPr txBox="1"/>
          <p:nvPr/>
        </p:nvSpPr>
        <p:spPr>
          <a:xfrm>
            <a:off x="731838" y="1645685"/>
            <a:ext cx="698631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8EC25E"/>
              </a:buClr>
            </a:pPr>
            <a:r>
              <a:rPr lang="ca-ES" sz="16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B. Ampliar el parc d’habitatge assequible i social</a:t>
            </a:r>
            <a:endParaRPr lang="ca-ES" sz="1600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xmlns="" id="{8FF0DBD4-5377-4119-A8F7-E8879FA57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206970"/>
              </p:ext>
            </p:extLst>
          </p:nvPr>
        </p:nvGraphicFramePr>
        <p:xfrm>
          <a:off x="857865" y="2210921"/>
          <a:ext cx="10290388" cy="3550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90388">
                  <a:extLst>
                    <a:ext uri="{9D8B030D-6E8A-4147-A177-3AD203B41FA5}">
                      <a16:colId xmlns:a16="http://schemas.microsoft.com/office/drawing/2014/main" xmlns="" val="676643233"/>
                    </a:ext>
                  </a:extLst>
                </a:gridCol>
              </a:tblGrid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</a:rPr>
                        <a:t>B1.1 Creació d'habitatge assequible en sòl urbà consolidat</a:t>
                      </a:r>
                      <a:endParaRPr lang="es-ES" sz="18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7084332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B1.2 Activació del registre de solars 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87935968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68079358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</a:rPr>
                        <a:t>B2.1 Impuls a la promoció municipal</a:t>
                      </a:r>
                      <a:endParaRPr lang="es-ES" sz="18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9585306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B2.2 Impuls a la promoció per part d’altres operadors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91311642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ca-ES" sz="1200" b="0" kern="1200" noProof="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B2.3 Promoció d’allotjaments dotacionals per a grans, joves</a:t>
                      </a:r>
                      <a:endParaRPr lang="ca-ES" sz="1200" b="0" kern="1200" noProof="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8260433"/>
                  </a:ext>
                </a:extLst>
              </a:tr>
              <a:tr h="2611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B3.1 Adquisició habitatge amb destí al lloguer assequible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6861170"/>
                  </a:ext>
                </a:extLst>
              </a:tr>
              <a:tr h="268941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ca-ES" sz="12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78677558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B3.2 Captació d’habitatges particulars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040746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B3.2 Captació d’habitatges de grans tenidors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0672942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0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B3.4 Impuls de les cooperatives de lloguer</a:t>
                      </a:r>
                      <a:endParaRPr lang="es-ES" sz="1200" b="0" kern="1200" dirty="0">
                        <a:solidFill>
                          <a:schemeClr val="accent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3356251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B4.1 Unificació i millora gestió del parc públic d’habitatge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89139981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8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13383654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FA6A2B6A-40F1-4001-B814-2283B5DA8C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891792"/>
              </p:ext>
            </p:extLst>
          </p:nvPr>
        </p:nvGraphicFramePr>
        <p:xfrm>
          <a:off x="8449377" y="6084919"/>
          <a:ext cx="2661970" cy="545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1970">
                  <a:extLst>
                    <a:ext uri="{9D8B030D-6E8A-4147-A177-3AD203B41FA5}">
                      <a16:colId xmlns:a16="http://schemas.microsoft.com/office/drawing/2014/main" xmlns="" val="4064983003"/>
                    </a:ext>
                  </a:extLst>
                </a:gridCol>
              </a:tblGrid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2"/>
                          </a:solidFill>
                          <a:effectLst/>
                        </a:rPr>
                        <a:t>Actuacions aportades o modificades al procés de participació</a:t>
                      </a:r>
                      <a:endParaRPr lang="es-ES" sz="8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69679814"/>
                  </a:ext>
                </a:extLst>
              </a:tr>
              <a:tr h="1864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tx1"/>
                          </a:solidFill>
                          <a:effectLst/>
                        </a:rPr>
                        <a:t>Actuacions prioritzades al procés de participació</a:t>
                      </a:r>
                      <a:endParaRPr lang="es-ES" sz="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5461827"/>
                  </a:ext>
                </a:extLst>
              </a:tr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6"/>
                          </a:solidFill>
                          <a:effectLst/>
                        </a:rPr>
                        <a:t>Actuacions incloses posteriorment al procés de participació</a:t>
                      </a:r>
                      <a:endParaRPr lang="es-ES" sz="800" b="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16551420"/>
                  </a:ext>
                </a:extLst>
              </a:tr>
            </a:tbl>
          </a:graphicData>
        </a:graphic>
      </p:graphicFrame>
      <p:sp>
        <p:nvSpPr>
          <p:cNvPr id="10" name="CuadroTexto 3">
            <a:extLst>
              <a:ext uri="{FF2B5EF4-FFF2-40B4-BE49-F238E27FC236}">
                <a16:creationId xmlns:a16="http://schemas.microsoft.com/office/drawing/2014/main" xmlns="" id="{F77015F5-318E-4215-88F3-23E24CBDADE3}"/>
              </a:ext>
            </a:extLst>
          </p:cNvPr>
          <p:cNvSpPr txBox="1"/>
          <p:nvPr/>
        </p:nvSpPr>
        <p:spPr>
          <a:xfrm>
            <a:off x="8412472" y="5770326"/>
            <a:ext cx="2735781" cy="314593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ca-ES" sz="900" b="1" dirty="0">
                <a:latin typeface="+mn-lt"/>
              </a:rPr>
              <a:t>llegenda</a:t>
            </a: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</p:txBody>
      </p:sp>
      <p:sp>
        <p:nvSpPr>
          <p:cNvPr id="11" name="CuadroTexto 3">
            <a:extLst>
              <a:ext uri="{FF2B5EF4-FFF2-40B4-BE49-F238E27FC236}">
                <a16:creationId xmlns:a16="http://schemas.microsoft.com/office/drawing/2014/main" xmlns="" id="{A525A9FC-EA23-468B-8B51-E9A7D443DA2A}"/>
              </a:ext>
            </a:extLst>
          </p:cNvPr>
          <p:cNvSpPr txBox="1"/>
          <p:nvPr/>
        </p:nvSpPr>
        <p:spPr>
          <a:xfrm>
            <a:off x="1028797" y="1083736"/>
            <a:ext cx="10922606" cy="402330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s-ES_tradnl" sz="1600" b="1" dirty="0"/>
              <a:t>ACTUACIONS PRIORITZADES</a:t>
            </a:r>
          </a:p>
          <a:p>
            <a:pPr marL="0" indent="0">
              <a:buNone/>
            </a:pPr>
            <a:endParaRPr lang="es-ES_tradnl" sz="1600" b="1" dirty="0"/>
          </a:p>
          <a:p>
            <a:pPr marL="0" indent="0">
              <a:buNone/>
            </a:pPr>
            <a:endParaRPr lang="es-ES_tradnl" sz="16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05C2B1DB-5D81-418E-83B1-BDDFF0CBD7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6" y="728922"/>
            <a:ext cx="993677" cy="99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54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Resultats del procés de participació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xmlns="" id="{73FE0B36-FFB5-4DCD-8F11-E6FD182F8070}"/>
              </a:ext>
            </a:extLst>
          </p:cNvPr>
          <p:cNvSpPr txBox="1"/>
          <p:nvPr/>
        </p:nvSpPr>
        <p:spPr>
          <a:xfrm>
            <a:off x="731838" y="1645685"/>
            <a:ext cx="698631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8EC25E"/>
              </a:buClr>
            </a:pPr>
            <a:r>
              <a:rPr lang="ca-ES" sz="16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B. Ampliar el parc d’habitatge assequible i social</a:t>
            </a:r>
            <a:endParaRPr lang="ca-ES" sz="1600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xmlns="" id="{8FF0DBD4-5377-4119-A8F7-E8879FA57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672369"/>
              </p:ext>
            </p:extLst>
          </p:nvPr>
        </p:nvGraphicFramePr>
        <p:xfrm>
          <a:off x="857865" y="2210921"/>
          <a:ext cx="10290388" cy="3550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90388">
                  <a:extLst>
                    <a:ext uri="{9D8B030D-6E8A-4147-A177-3AD203B41FA5}">
                      <a16:colId xmlns:a16="http://schemas.microsoft.com/office/drawing/2014/main" xmlns="" val="676643233"/>
                    </a:ext>
                  </a:extLst>
                </a:gridCol>
              </a:tblGrid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</a:rPr>
                        <a:t>B1.1 Creació d'habitatge assequible en sòl urbà consolidat</a:t>
                      </a:r>
                      <a:endParaRPr lang="es-ES" sz="18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7084332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B1.2 Activació del registre de solars 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87935968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B1.3 Creació d’habitatge assequible i cooperatiu en zones de baixa densitat</a:t>
                      </a:r>
                      <a:endParaRPr lang="es-ES" sz="1200" b="0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68079358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</a:rPr>
                        <a:t>B2.1 Impuls a la promoció municipal</a:t>
                      </a:r>
                      <a:endParaRPr lang="es-ES" sz="18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9585306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B2.2 Impuls a la promoció per part d’altres operadors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91311642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ca-ES" sz="1200" b="0" kern="1200" noProof="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B2.3 Promoció d’allotjaments dotacionals per a grans, joves </a:t>
                      </a:r>
                      <a:r>
                        <a:rPr lang="ca-ES" sz="1200" b="0" kern="1200" noProof="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dones en processos recuperació violència masclista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8260433"/>
                  </a:ext>
                </a:extLst>
              </a:tr>
              <a:tr h="2611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B3.1 Adquisició habitatge amb destí al lloguer assequible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6861170"/>
                  </a:ext>
                </a:extLst>
              </a:tr>
              <a:tr h="268941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ca-ES" sz="12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78677558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B3.2 Captació d’habitatges particulars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040746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B3.2 Captació d’habitatges de grans tenidors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0672942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0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B3.4 Impuls de les cooperatives de lloguer</a:t>
                      </a:r>
                      <a:endParaRPr lang="es-ES" sz="1200" b="0" kern="1200" dirty="0">
                        <a:solidFill>
                          <a:schemeClr val="accent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3356251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</a:rPr>
                        <a:t>B4.1 Unificació i millora gestió del parc públic d’habitatge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89139981"/>
                  </a:ext>
                </a:extLst>
              </a:tr>
              <a:tr h="2704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8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13383654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D0835B0D-6C01-425E-8782-8DD604FF35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645034"/>
              </p:ext>
            </p:extLst>
          </p:nvPr>
        </p:nvGraphicFramePr>
        <p:xfrm>
          <a:off x="8449377" y="6084919"/>
          <a:ext cx="2661970" cy="545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1970">
                  <a:extLst>
                    <a:ext uri="{9D8B030D-6E8A-4147-A177-3AD203B41FA5}">
                      <a16:colId xmlns:a16="http://schemas.microsoft.com/office/drawing/2014/main" xmlns="" val="4064983003"/>
                    </a:ext>
                  </a:extLst>
                </a:gridCol>
              </a:tblGrid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2"/>
                          </a:solidFill>
                          <a:effectLst/>
                        </a:rPr>
                        <a:t>Actuacions aportades o modificades al procés de participació</a:t>
                      </a:r>
                      <a:endParaRPr lang="es-ES" sz="8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69679814"/>
                  </a:ext>
                </a:extLst>
              </a:tr>
              <a:tr h="1864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tx1"/>
                          </a:solidFill>
                          <a:effectLst/>
                        </a:rPr>
                        <a:t>Actuacions prioritzades al procés de participació</a:t>
                      </a:r>
                      <a:endParaRPr lang="es-ES" sz="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5461827"/>
                  </a:ext>
                </a:extLst>
              </a:tr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6"/>
                          </a:solidFill>
                          <a:effectLst/>
                        </a:rPr>
                        <a:t>Actuacions incloses posteriorment al procés de participació</a:t>
                      </a:r>
                      <a:endParaRPr lang="es-ES" sz="800" b="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16551420"/>
                  </a:ext>
                </a:extLst>
              </a:tr>
            </a:tbl>
          </a:graphicData>
        </a:graphic>
      </p:graphicFrame>
      <p:sp>
        <p:nvSpPr>
          <p:cNvPr id="10" name="CuadroTexto 3">
            <a:extLst>
              <a:ext uri="{FF2B5EF4-FFF2-40B4-BE49-F238E27FC236}">
                <a16:creationId xmlns:a16="http://schemas.microsoft.com/office/drawing/2014/main" xmlns="" id="{4EED0B43-992C-47F8-9514-667A4A1F45BA}"/>
              </a:ext>
            </a:extLst>
          </p:cNvPr>
          <p:cNvSpPr txBox="1"/>
          <p:nvPr/>
        </p:nvSpPr>
        <p:spPr>
          <a:xfrm>
            <a:off x="8412472" y="5770326"/>
            <a:ext cx="2735781" cy="314593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ca-ES" sz="900" b="1" dirty="0">
                <a:latin typeface="+mn-lt"/>
              </a:rPr>
              <a:t>llegenda</a:t>
            </a: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</p:txBody>
      </p:sp>
      <p:sp>
        <p:nvSpPr>
          <p:cNvPr id="11" name="CuadroTexto 3">
            <a:extLst>
              <a:ext uri="{FF2B5EF4-FFF2-40B4-BE49-F238E27FC236}">
                <a16:creationId xmlns:a16="http://schemas.microsoft.com/office/drawing/2014/main" xmlns="" id="{6D4F3367-5F01-44EC-BF27-93B9FDA48B03}"/>
              </a:ext>
            </a:extLst>
          </p:cNvPr>
          <p:cNvSpPr txBox="1"/>
          <p:nvPr/>
        </p:nvSpPr>
        <p:spPr>
          <a:xfrm>
            <a:off x="1028800" y="1083736"/>
            <a:ext cx="10922606" cy="402330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s-ES_tradnl" sz="1600" b="1" dirty="0"/>
              <a:t>ACTUACIONS INCLOSES POSTERIORMENT AL PROCÉS DE PARTICIPACIÓ</a:t>
            </a:r>
          </a:p>
          <a:p>
            <a:pPr marL="0" indent="0">
              <a:buNone/>
            </a:pPr>
            <a:endParaRPr lang="es-ES_tradnl" sz="1600" b="1" dirty="0"/>
          </a:p>
          <a:p>
            <a:pPr marL="0" indent="0">
              <a:buNone/>
            </a:pPr>
            <a:endParaRPr lang="es-ES_tradnl" sz="16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3108384-BF0F-4241-96E0-9DBE43D96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0435" y1="38261" x2="70435" y2="38261"/>
                        <a14:foregroundMark x1="68696" y1="34493" x2="68696" y2="34493"/>
                        <a14:foregroundMark x1="50435" y1="65217" x2="50435" y2="65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2" y="584619"/>
            <a:ext cx="1252589" cy="125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59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Resultats del procés de participació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xmlns="" id="{67C65FD9-354A-43DB-A43C-78E1951DED44}"/>
              </a:ext>
            </a:extLst>
          </p:cNvPr>
          <p:cNvSpPr txBox="1"/>
          <p:nvPr/>
        </p:nvSpPr>
        <p:spPr>
          <a:xfrm>
            <a:off x="731838" y="1641932"/>
            <a:ext cx="698631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8EC25E"/>
              </a:buClr>
            </a:pPr>
            <a:r>
              <a:rPr lang="ca-ES" sz="16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C. Regenerar els barris i D. Acompanyar a les comunitats</a:t>
            </a:r>
            <a:endParaRPr lang="ca-ES" sz="1600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1184BA6C-07F1-4962-939C-71F29A46C4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977062"/>
              </p:ext>
            </p:extLst>
          </p:nvPr>
        </p:nvGraphicFramePr>
        <p:xfrm>
          <a:off x="857865" y="2206199"/>
          <a:ext cx="10290388" cy="33517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90388">
                  <a:extLst>
                    <a:ext uri="{9D8B030D-6E8A-4147-A177-3AD203B41FA5}">
                      <a16:colId xmlns:a16="http://schemas.microsoft.com/office/drawing/2014/main" xmlns="" val="340378"/>
                    </a:ext>
                  </a:extLst>
                </a:gridCol>
              </a:tblGrid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C1.1 Mesures actives de rehabilitació d’edificis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88987281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86272807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61662459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C2.2 Suport en la gestió dels ajuts a la rehabilitació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46025452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C2.3 Promoció de la millora de l’accessibilitat, habitabilitat i sostenibilitat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97401914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43149083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70002337"/>
                  </a:ext>
                </a:extLst>
              </a:tr>
              <a:tr h="336610">
                <a:tc>
                  <a:txBody>
                    <a:bodyPr/>
                    <a:lstStyle/>
                    <a:p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82614881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D1.1 Acompanyament i assessorament comunitari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28151184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25059714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D2.1 Sanció als habitatges en mal estat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25875172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D2.2 Actuació coordinada vinculada a les ocupacions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99478226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09552FC5-5FD7-49C5-9ED9-5971965FE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133622"/>
              </p:ext>
            </p:extLst>
          </p:nvPr>
        </p:nvGraphicFramePr>
        <p:xfrm>
          <a:off x="8449377" y="6084919"/>
          <a:ext cx="2661970" cy="545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1970">
                  <a:extLst>
                    <a:ext uri="{9D8B030D-6E8A-4147-A177-3AD203B41FA5}">
                      <a16:colId xmlns:a16="http://schemas.microsoft.com/office/drawing/2014/main" xmlns="" val="4064983003"/>
                    </a:ext>
                  </a:extLst>
                </a:gridCol>
              </a:tblGrid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2"/>
                          </a:solidFill>
                          <a:effectLst/>
                        </a:rPr>
                        <a:t>Actuacions aportades o modificades al procés de participació</a:t>
                      </a:r>
                      <a:endParaRPr lang="es-ES" sz="8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69679814"/>
                  </a:ext>
                </a:extLst>
              </a:tr>
              <a:tr h="1864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tx1"/>
                          </a:solidFill>
                          <a:effectLst/>
                        </a:rPr>
                        <a:t>Actuacions prioritzades al procés de participació</a:t>
                      </a:r>
                      <a:endParaRPr lang="es-ES" sz="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5461827"/>
                  </a:ext>
                </a:extLst>
              </a:tr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6"/>
                          </a:solidFill>
                          <a:effectLst/>
                        </a:rPr>
                        <a:t>Actuacions incloses posteriorment al procés de participació</a:t>
                      </a:r>
                      <a:endParaRPr lang="es-ES" sz="800" b="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16551420"/>
                  </a:ext>
                </a:extLst>
              </a:tr>
            </a:tbl>
          </a:graphicData>
        </a:graphic>
      </p:graphicFrame>
      <p:sp>
        <p:nvSpPr>
          <p:cNvPr id="10" name="CuadroTexto 3">
            <a:extLst>
              <a:ext uri="{FF2B5EF4-FFF2-40B4-BE49-F238E27FC236}">
                <a16:creationId xmlns:a16="http://schemas.microsoft.com/office/drawing/2014/main" xmlns="" id="{49AAC358-8025-4A91-946D-8C6D3BCB6249}"/>
              </a:ext>
            </a:extLst>
          </p:cNvPr>
          <p:cNvSpPr txBox="1"/>
          <p:nvPr/>
        </p:nvSpPr>
        <p:spPr>
          <a:xfrm>
            <a:off x="8412472" y="5770326"/>
            <a:ext cx="2735781" cy="314593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ca-ES" sz="900" b="1" dirty="0">
                <a:latin typeface="+mn-lt"/>
              </a:rPr>
              <a:t>llegenda</a:t>
            </a: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</p:txBody>
      </p:sp>
      <p:sp>
        <p:nvSpPr>
          <p:cNvPr id="11" name="CuadroTexto 3">
            <a:extLst>
              <a:ext uri="{FF2B5EF4-FFF2-40B4-BE49-F238E27FC236}">
                <a16:creationId xmlns:a16="http://schemas.microsoft.com/office/drawing/2014/main" xmlns="" id="{62774EEB-4F8A-467F-91E0-8947B27C47A8}"/>
              </a:ext>
            </a:extLst>
          </p:cNvPr>
          <p:cNvSpPr txBox="1"/>
          <p:nvPr/>
        </p:nvSpPr>
        <p:spPr>
          <a:xfrm>
            <a:off x="1028801" y="1083736"/>
            <a:ext cx="10922606" cy="402330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s-ES_tradnl" sz="1600" b="1" dirty="0"/>
              <a:t>ACTUACIONS INICIALS</a:t>
            </a:r>
          </a:p>
          <a:p>
            <a:pPr marL="0" indent="0">
              <a:buNone/>
            </a:pPr>
            <a:endParaRPr lang="es-ES_tradnl" sz="1600" b="1" dirty="0"/>
          </a:p>
          <a:p>
            <a:pPr marL="0" indent="0">
              <a:buNone/>
            </a:pPr>
            <a:endParaRPr lang="es-ES_tradnl" sz="16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525A78D1-FF39-4B2E-8DAE-FAB31F142E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0" y="596167"/>
            <a:ext cx="1092428" cy="109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604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Resultats del procés de participació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xmlns="" id="{67C65FD9-354A-43DB-A43C-78E1951DED44}"/>
              </a:ext>
            </a:extLst>
          </p:cNvPr>
          <p:cNvSpPr txBox="1"/>
          <p:nvPr/>
        </p:nvSpPr>
        <p:spPr>
          <a:xfrm>
            <a:off x="731838" y="1641932"/>
            <a:ext cx="698631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8EC25E"/>
              </a:buClr>
            </a:pPr>
            <a:r>
              <a:rPr lang="ca-ES" sz="16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C. Regenerar els barris i D. Acompanyar a les comunitats</a:t>
            </a:r>
            <a:endParaRPr lang="ca-ES" sz="1600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1184BA6C-07F1-4962-939C-71F29A46C4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728637"/>
              </p:ext>
            </p:extLst>
          </p:nvPr>
        </p:nvGraphicFramePr>
        <p:xfrm>
          <a:off x="857865" y="2206199"/>
          <a:ext cx="10290388" cy="33517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90388">
                  <a:extLst>
                    <a:ext uri="{9D8B030D-6E8A-4147-A177-3AD203B41FA5}">
                      <a16:colId xmlns:a16="http://schemas.microsoft.com/office/drawing/2014/main" xmlns="" val="340378"/>
                    </a:ext>
                  </a:extLst>
                </a:gridCol>
              </a:tblGrid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C1.1 Mesures actives de rehabilitació d’edificis</a:t>
                      </a:r>
                      <a:endParaRPr lang="es-ES" sz="1200" b="0" dirty="0">
                        <a:solidFill>
                          <a:schemeClr val="accent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88987281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86272807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61662459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C2.2 Suport en la gestió dels ajuts a la rehabilitació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46025452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C2.3 Promoció de la millora de l’accessibilitat, habitabilitat i sostenibilitat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97401914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dirty="0">
                        <a:solidFill>
                          <a:schemeClr val="accent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43149083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C2.5 Impuls de la masoveria urbana</a:t>
                      </a:r>
                      <a:endParaRPr lang="es-ES" sz="1200" b="0" dirty="0">
                        <a:solidFill>
                          <a:schemeClr val="accent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70002337"/>
                  </a:ext>
                </a:extLst>
              </a:tr>
              <a:tr h="336610">
                <a:tc>
                  <a:txBody>
                    <a:bodyPr/>
                    <a:lstStyle/>
                    <a:p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82614881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D1.1 Acompanyament i assessorament comunitari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28151184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25059714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D2.1 Sanció als habitatges en mal estat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25875172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D2.2 Actuació coordinada vinculada a les ocupacions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99478226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48E24339-4C57-4079-B2E4-86770D345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541584"/>
              </p:ext>
            </p:extLst>
          </p:nvPr>
        </p:nvGraphicFramePr>
        <p:xfrm>
          <a:off x="8449377" y="6084919"/>
          <a:ext cx="2661970" cy="545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1970">
                  <a:extLst>
                    <a:ext uri="{9D8B030D-6E8A-4147-A177-3AD203B41FA5}">
                      <a16:colId xmlns:a16="http://schemas.microsoft.com/office/drawing/2014/main" xmlns="" val="4064983003"/>
                    </a:ext>
                  </a:extLst>
                </a:gridCol>
              </a:tblGrid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2"/>
                          </a:solidFill>
                          <a:effectLst/>
                        </a:rPr>
                        <a:t>Actuacions aportades o modificades al procés de participació</a:t>
                      </a:r>
                      <a:endParaRPr lang="es-ES" sz="8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69679814"/>
                  </a:ext>
                </a:extLst>
              </a:tr>
              <a:tr h="1864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tx1"/>
                          </a:solidFill>
                          <a:effectLst/>
                        </a:rPr>
                        <a:t>Actuacions prioritzades al procés de participació</a:t>
                      </a:r>
                      <a:endParaRPr lang="es-ES" sz="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5461827"/>
                  </a:ext>
                </a:extLst>
              </a:tr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6"/>
                          </a:solidFill>
                          <a:effectLst/>
                        </a:rPr>
                        <a:t>Actuacions incloses posteriorment al procés de participació</a:t>
                      </a:r>
                      <a:endParaRPr lang="es-ES" sz="800" b="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16551420"/>
                  </a:ext>
                </a:extLst>
              </a:tr>
            </a:tbl>
          </a:graphicData>
        </a:graphic>
      </p:graphicFrame>
      <p:sp>
        <p:nvSpPr>
          <p:cNvPr id="10" name="CuadroTexto 3">
            <a:extLst>
              <a:ext uri="{FF2B5EF4-FFF2-40B4-BE49-F238E27FC236}">
                <a16:creationId xmlns:a16="http://schemas.microsoft.com/office/drawing/2014/main" xmlns="" id="{8BCB197A-8F31-4FA5-BCEF-0CBDBA6909A5}"/>
              </a:ext>
            </a:extLst>
          </p:cNvPr>
          <p:cNvSpPr txBox="1"/>
          <p:nvPr/>
        </p:nvSpPr>
        <p:spPr>
          <a:xfrm>
            <a:off x="8412472" y="5770326"/>
            <a:ext cx="2735781" cy="314593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ca-ES" sz="900" b="1" dirty="0">
                <a:latin typeface="+mn-lt"/>
              </a:rPr>
              <a:t>llegenda</a:t>
            </a: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</p:txBody>
      </p:sp>
      <p:sp>
        <p:nvSpPr>
          <p:cNvPr id="11" name="CuadroTexto 3">
            <a:extLst>
              <a:ext uri="{FF2B5EF4-FFF2-40B4-BE49-F238E27FC236}">
                <a16:creationId xmlns:a16="http://schemas.microsoft.com/office/drawing/2014/main" xmlns="" id="{D3FDA286-55F5-4DBB-AE1D-34D85E969955}"/>
              </a:ext>
            </a:extLst>
          </p:cNvPr>
          <p:cNvSpPr txBox="1"/>
          <p:nvPr/>
        </p:nvSpPr>
        <p:spPr>
          <a:xfrm>
            <a:off x="1028793" y="1083736"/>
            <a:ext cx="10922606" cy="402330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s-ES_tradnl" sz="1600" b="1" dirty="0"/>
              <a:t>ACTUACIONS RECOLLIDES AL PROCÉS DE PARTICIPACIÓ</a:t>
            </a:r>
          </a:p>
          <a:p>
            <a:pPr marL="0" indent="0">
              <a:buNone/>
            </a:pPr>
            <a:endParaRPr lang="es-ES_tradnl" sz="1600" b="1" dirty="0"/>
          </a:p>
          <a:p>
            <a:pPr marL="0" indent="0">
              <a:buNone/>
            </a:pPr>
            <a:endParaRPr lang="es-ES_tradnl" sz="16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C8392E96-DE0C-4BD8-BD67-A337A8CD97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2" t="33814" r="26126" b="32497"/>
          <a:stretch/>
        </p:blipFill>
        <p:spPr>
          <a:xfrm>
            <a:off x="153270" y="1004235"/>
            <a:ext cx="854139" cy="48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550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Resultats del procés de participació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xmlns="" id="{67C65FD9-354A-43DB-A43C-78E1951DED44}"/>
              </a:ext>
            </a:extLst>
          </p:cNvPr>
          <p:cNvSpPr txBox="1"/>
          <p:nvPr/>
        </p:nvSpPr>
        <p:spPr>
          <a:xfrm>
            <a:off x="731838" y="1641932"/>
            <a:ext cx="698631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8EC25E"/>
              </a:buClr>
            </a:pPr>
            <a:r>
              <a:rPr lang="ca-ES" sz="16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C. Regenerar els barris i D. Acompanyar a les comunitats</a:t>
            </a:r>
            <a:endParaRPr lang="ca-ES" sz="1600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1184BA6C-07F1-4962-939C-71F29A46C4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078114"/>
              </p:ext>
            </p:extLst>
          </p:nvPr>
        </p:nvGraphicFramePr>
        <p:xfrm>
          <a:off x="857865" y="2206199"/>
          <a:ext cx="10290388" cy="33517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90388">
                  <a:extLst>
                    <a:ext uri="{9D8B030D-6E8A-4147-A177-3AD203B41FA5}">
                      <a16:colId xmlns:a16="http://schemas.microsoft.com/office/drawing/2014/main" xmlns="" val="340378"/>
                    </a:ext>
                  </a:extLst>
                </a:gridCol>
              </a:tblGrid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C1.1 Impuls de les Àrees de Conservació i Rehabilitació: Renovem els Barris</a:t>
                      </a:r>
                      <a:endParaRPr lang="es-ES" sz="1200" b="0" dirty="0">
                        <a:solidFill>
                          <a:schemeClr val="accent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8987281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C1.2 Finalització actuacions de l’ARRU</a:t>
                      </a:r>
                      <a:endParaRPr lang="es-ES" sz="1200" b="0" dirty="0">
                        <a:solidFill>
                          <a:schemeClr val="accent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6272807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61662459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C2.2 Suport en la gestió dels ajuts a la rehabilitació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6025452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C2.3 Promoció de la millora de l’accessibilitat, habitabilitat i sostenibilitat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7401914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dirty="0">
                        <a:solidFill>
                          <a:schemeClr val="accent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43149083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C2.5 Impuls de la masoveria urbana</a:t>
                      </a:r>
                      <a:endParaRPr lang="es-ES" sz="1200" b="0" dirty="0">
                        <a:solidFill>
                          <a:schemeClr val="accent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0002337"/>
                  </a:ext>
                </a:extLst>
              </a:tr>
              <a:tr h="336610">
                <a:tc>
                  <a:txBody>
                    <a:bodyPr/>
                    <a:lstStyle/>
                    <a:p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82614881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D1.1 Acompanyament i assessorament comunitari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8151184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25059714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D2.1 Sanció als habitatges en mal estat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25875172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D2.2 Actuació coordinada vinculada a les ocupacions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9478226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DFECE289-73AF-4378-94FD-C56EDB002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313888"/>
              </p:ext>
            </p:extLst>
          </p:nvPr>
        </p:nvGraphicFramePr>
        <p:xfrm>
          <a:off x="8449377" y="6084919"/>
          <a:ext cx="2661970" cy="545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1970">
                  <a:extLst>
                    <a:ext uri="{9D8B030D-6E8A-4147-A177-3AD203B41FA5}">
                      <a16:colId xmlns:a16="http://schemas.microsoft.com/office/drawing/2014/main" xmlns="" val="4064983003"/>
                    </a:ext>
                  </a:extLst>
                </a:gridCol>
              </a:tblGrid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2"/>
                          </a:solidFill>
                          <a:effectLst/>
                        </a:rPr>
                        <a:t>Actuacions aportades o modificades al procés de participació</a:t>
                      </a:r>
                      <a:endParaRPr lang="es-ES" sz="8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69679814"/>
                  </a:ext>
                </a:extLst>
              </a:tr>
              <a:tr h="1864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tx1"/>
                          </a:solidFill>
                          <a:effectLst/>
                        </a:rPr>
                        <a:t>Actuacions prioritzades al procés de participació</a:t>
                      </a:r>
                      <a:endParaRPr lang="es-ES" sz="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5461827"/>
                  </a:ext>
                </a:extLst>
              </a:tr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6"/>
                          </a:solidFill>
                          <a:effectLst/>
                        </a:rPr>
                        <a:t>Actuacions incloses posteriorment al procés de participació</a:t>
                      </a:r>
                      <a:endParaRPr lang="es-ES" sz="800" b="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16551420"/>
                  </a:ext>
                </a:extLst>
              </a:tr>
            </a:tbl>
          </a:graphicData>
        </a:graphic>
      </p:graphicFrame>
      <p:sp>
        <p:nvSpPr>
          <p:cNvPr id="10" name="CuadroTexto 3">
            <a:extLst>
              <a:ext uri="{FF2B5EF4-FFF2-40B4-BE49-F238E27FC236}">
                <a16:creationId xmlns:a16="http://schemas.microsoft.com/office/drawing/2014/main" xmlns="" id="{71174F0A-F8CF-4644-B408-19761C153DB3}"/>
              </a:ext>
            </a:extLst>
          </p:cNvPr>
          <p:cNvSpPr txBox="1"/>
          <p:nvPr/>
        </p:nvSpPr>
        <p:spPr>
          <a:xfrm>
            <a:off x="8412472" y="5770326"/>
            <a:ext cx="2735781" cy="314593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ca-ES" sz="900" b="1" dirty="0">
                <a:latin typeface="+mn-lt"/>
              </a:rPr>
              <a:t>llegenda</a:t>
            </a: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</p:txBody>
      </p:sp>
      <p:sp>
        <p:nvSpPr>
          <p:cNvPr id="11" name="CuadroTexto 3">
            <a:extLst>
              <a:ext uri="{FF2B5EF4-FFF2-40B4-BE49-F238E27FC236}">
                <a16:creationId xmlns:a16="http://schemas.microsoft.com/office/drawing/2014/main" xmlns="" id="{2BA5CCF6-6F60-4E22-AEF6-1B184DFDE713}"/>
              </a:ext>
            </a:extLst>
          </p:cNvPr>
          <p:cNvSpPr txBox="1"/>
          <p:nvPr/>
        </p:nvSpPr>
        <p:spPr>
          <a:xfrm>
            <a:off x="1028797" y="1083736"/>
            <a:ext cx="10922606" cy="402330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s-ES_tradnl" sz="1600" b="1" dirty="0"/>
              <a:t>ACTUACIONS PRIORITZADES</a:t>
            </a:r>
          </a:p>
          <a:p>
            <a:pPr marL="0" indent="0">
              <a:buNone/>
            </a:pPr>
            <a:endParaRPr lang="es-ES_tradnl" sz="1600" b="1" dirty="0"/>
          </a:p>
          <a:p>
            <a:pPr marL="0" indent="0">
              <a:buNone/>
            </a:pPr>
            <a:endParaRPr lang="es-ES_tradnl" sz="16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D04AD43-7DBA-4953-AA8C-A5B62931FF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6" y="728922"/>
            <a:ext cx="993677" cy="99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377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Resultats del procés de participació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xmlns="" id="{67C65FD9-354A-43DB-A43C-78E1951DED44}"/>
              </a:ext>
            </a:extLst>
          </p:cNvPr>
          <p:cNvSpPr txBox="1"/>
          <p:nvPr/>
        </p:nvSpPr>
        <p:spPr>
          <a:xfrm>
            <a:off x="731838" y="1641932"/>
            <a:ext cx="698631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8EC25E"/>
              </a:buClr>
            </a:pPr>
            <a:r>
              <a:rPr lang="ca-ES" sz="16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C. Regenerar els barris i D. Acompanyar a les comunitats</a:t>
            </a:r>
            <a:endParaRPr lang="ca-ES" sz="1600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1184BA6C-07F1-4962-939C-71F29A46C4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120003"/>
              </p:ext>
            </p:extLst>
          </p:nvPr>
        </p:nvGraphicFramePr>
        <p:xfrm>
          <a:off x="857865" y="2206199"/>
          <a:ext cx="10290388" cy="33517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90388">
                  <a:extLst>
                    <a:ext uri="{9D8B030D-6E8A-4147-A177-3AD203B41FA5}">
                      <a16:colId xmlns:a16="http://schemas.microsoft.com/office/drawing/2014/main" xmlns="" val="340378"/>
                    </a:ext>
                  </a:extLst>
                </a:gridCol>
              </a:tblGrid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C1.1 Impuls de les Àrees de Conservació i Rehabilitació: Renovem els Barris</a:t>
                      </a:r>
                      <a:endParaRPr lang="es-ES" sz="1200" b="0" dirty="0">
                        <a:solidFill>
                          <a:schemeClr val="accent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8987281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C1.2 Finalització actuacions de l’ARRU</a:t>
                      </a:r>
                      <a:endParaRPr lang="es-ES" sz="1200" b="0" dirty="0">
                        <a:solidFill>
                          <a:schemeClr val="accent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6272807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0" dirty="0">
                          <a:solidFill>
                            <a:srgbClr val="92D050"/>
                          </a:solidFill>
                          <a:effectLst/>
                          <a:latin typeface="+mn-lt"/>
                        </a:rPr>
                        <a:t>C2.1 Sistematització d’indicadors per prioritzar la intervenció al parc residencial</a:t>
                      </a:r>
                      <a:endParaRPr lang="es-ES" sz="1200" b="0" dirty="0">
                        <a:solidFill>
                          <a:srgbClr val="92D05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61662459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C2.2 Suport en la gestió dels ajuts a la rehabilitació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6025452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C2.3 Promoció de la millora de l’accessibilitat, habitabilitat i sostenibilitat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7401914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0" dirty="0">
                          <a:solidFill>
                            <a:srgbClr val="92D050"/>
                          </a:solidFill>
                          <a:effectLst/>
                          <a:latin typeface="+mn-lt"/>
                        </a:rPr>
                        <a:t>C2.4 Avaluació millora del confort i la salut en habitatges rehabilitats</a:t>
                      </a:r>
                      <a:endParaRPr lang="es-ES" sz="1200" b="0" dirty="0">
                        <a:solidFill>
                          <a:srgbClr val="92D05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43149083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0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C2.5 Impuls de la masoveria urbana</a:t>
                      </a:r>
                      <a:endParaRPr lang="es-ES" sz="1200" b="0" dirty="0">
                        <a:solidFill>
                          <a:schemeClr val="accent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0002337"/>
                  </a:ext>
                </a:extLst>
              </a:tr>
              <a:tr h="336610">
                <a:tc>
                  <a:txBody>
                    <a:bodyPr/>
                    <a:lstStyle/>
                    <a:p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82614881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D1.1 Acompanyament i assessorament comunitari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8151184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0" dirty="0">
                          <a:solidFill>
                            <a:srgbClr val="92D050"/>
                          </a:solidFill>
                          <a:effectLst/>
                          <a:latin typeface="+mn-lt"/>
                        </a:rPr>
                        <a:t>D1.2 Promoció d’un protocol per a la millora de les finques</a:t>
                      </a:r>
                      <a:endParaRPr lang="es-ES" sz="1200" b="0" dirty="0">
                        <a:solidFill>
                          <a:srgbClr val="92D05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25059714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D2.1 Sanció als habitatges en mal estat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25875172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D2.2 Actuació coordinada vinculada a les ocupacions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9478226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96C9ECF2-65CE-46B6-B132-6CAD1E056F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049426"/>
              </p:ext>
            </p:extLst>
          </p:nvPr>
        </p:nvGraphicFramePr>
        <p:xfrm>
          <a:off x="8449377" y="6084919"/>
          <a:ext cx="2661970" cy="545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1970">
                  <a:extLst>
                    <a:ext uri="{9D8B030D-6E8A-4147-A177-3AD203B41FA5}">
                      <a16:colId xmlns:a16="http://schemas.microsoft.com/office/drawing/2014/main" xmlns="" val="4064983003"/>
                    </a:ext>
                  </a:extLst>
                </a:gridCol>
              </a:tblGrid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2"/>
                          </a:solidFill>
                          <a:effectLst/>
                        </a:rPr>
                        <a:t>Actuacions aportades o modificades al procés de participació</a:t>
                      </a:r>
                      <a:endParaRPr lang="es-ES" sz="800" b="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69679814"/>
                  </a:ext>
                </a:extLst>
              </a:tr>
              <a:tr h="1864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tx1"/>
                          </a:solidFill>
                          <a:effectLst/>
                        </a:rPr>
                        <a:t>Actuacions prioritzades al procés de participació</a:t>
                      </a:r>
                      <a:endParaRPr lang="es-ES" sz="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5461827"/>
                  </a:ext>
                </a:extLst>
              </a:tr>
              <a:tr h="1794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a-ES" sz="800" b="0" dirty="0">
                          <a:solidFill>
                            <a:schemeClr val="accent6"/>
                          </a:solidFill>
                          <a:effectLst/>
                        </a:rPr>
                        <a:t>Actuacions incloses posteriorment al procés de participació</a:t>
                      </a:r>
                      <a:endParaRPr lang="es-ES" sz="800" b="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C2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16551420"/>
                  </a:ext>
                </a:extLst>
              </a:tr>
            </a:tbl>
          </a:graphicData>
        </a:graphic>
      </p:graphicFrame>
      <p:sp>
        <p:nvSpPr>
          <p:cNvPr id="10" name="CuadroTexto 3">
            <a:extLst>
              <a:ext uri="{FF2B5EF4-FFF2-40B4-BE49-F238E27FC236}">
                <a16:creationId xmlns:a16="http://schemas.microsoft.com/office/drawing/2014/main" xmlns="" id="{CA838FC4-31D8-405C-A512-02A2E8925677}"/>
              </a:ext>
            </a:extLst>
          </p:cNvPr>
          <p:cNvSpPr txBox="1"/>
          <p:nvPr/>
        </p:nvSpPr>
        <p:spPr>
          <a:xfrm>
            <a:off x="8412472" y="5770326"/>
            <a:ext cx="2735781" cy="314593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ca-ES" sz="900" b="1" dirty="0">
                <a:latin typeface="+mn-lt"/>
              </a:rPr>
              <a:t>llegenda</a:t>
            </a: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  <a:p>
            <a:pPr marL="0" indent="0">
              <a:buNone/>
            </a:pPr>
            <a:endParaRPr lang="ca-ES" sz="900" b="1" dirty="0">
              <a:latin typeface="+mn-lt"/>
            </a:endParaRPr>
          </a:p>
        </p:txBody>
      </p:sp>
      <p:sp>
        <p:nvSpPr>
          <p:cNvPr id="11" name="CuadroTexto 3">
            <a:extLst>
              <a:ext uri="{FF2B5EF4-FFF2-40B4-BE49-F238E27FC236}">
                <a16:creationId xmlns:a16="http://schemas.microsoft.com/office/drawing/2014/main" xmlns="" id="{133CC0C9-A676-48E2-9C6E-06BF3D417530}"/>
              </a:ext>
            </a:extLst>
          </p:cNvPr>
          <p:cNvSpPr txBox="1"/>
          <p:nvPr/>
        </p:nvSpPr>
        <p:spPr>
          <a:xfrm>
            <a:off x="1028800" y="1083736"/>
            <a:ext cx="10922606" cy="402330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 anchor="t">
            <a:noAutofit/>
          </a:bodyPr>
          <a:lstStyle>
            <a:defPPr>
              <a:defRPr lang="ca-ES"/>
            </a:defPPr>
            <a:lvl1pPr marL="285750" indent="-285750">
              <a:buClr>
                <a:srgbClr val="8EC25E"/>
              </a:buClr>
              <a:buSzPct val="100000"/>
              <a:buFont typeface="Wingdings 3" panose="05040102010807070707" pitchFamily="18" charset="2"/>
              <a:buChar char="Ò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s-ES_tradnl" sz="1600" b="1" dirty="0"/>
              <a:t>ACTUACIONS INCLOSES POSTERIORMENT AL PROCÉS DE PARTICIPACIÓ</a:t>
            </a:r>
          </a:p>
          <a:p>
            <a:pPr marL="0" indent="0">
              <a:buNone/>
            </a:pPr>
            <a:endParaRPr lang="es-ES_tradnl" sz="1600" b="1" dirty="0"/>
          </a:p>
          <a:p>
            <a:pPr marL="0" indent="0">
              <a:buNone/>
            </a:pPr>
            <a:endParaRPr lang="es-ES_tradnl" sz="16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1CB8C5C-B70C-4B70-BF11-74DDCF30B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0435" y1="38261" x2="70435" y2="38261"/>
                        <a14:foregroundMark x1="68696" y1="34493" x2="68696" y2="34493"/>
                        <a14:foregroundMark x1="50435" y1="65217" x2="50435" y2="65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2" y="584619"/>
            <a:ext cx="1252589" cy="125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251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"/>
            <a:ext cx="12192000" cy="6857465"/>
          </a:xfrm>
          <a:prstGeom prst="rect">
            <a:avLst/>
          </a:prstGeom>
        </p:spPr>
      </p:pic>
      <p:pic>
        <p:nvPicPr>
          <p:cNvPr id="4" name="Imagen 5">
            <a:extLst>
              <a:ext uri="{FF2B5EF4-FFF2-40B4-BE49-F238E27FC236}">
                <a16:creationId xmlns:a16="http://schemas.microsoft.com/office/drawing/2014/main" xmlns="" id="{7DFCD832-2AF3-4003-B364-61D2793054C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211" y="5881023"/>
            <a:ext cx="1960880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4" y="5909503"/>
            <a:ext cx="2097882" cy="73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59556" y="5462902"/>
            <a:ext cx="1101584" cy="4418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50000"/>
              </a:lnSpc>
            </a:pPr>
            <a:r>
              <a:rPr lang="es-ES" sz="1100" dirty="0" err="1">
                <a:latin typeface="Arial" panose="020B0604020202020204" pitchFamily="34" charset="0"/>
                <a:cs typeface="Arial" panose="020B0604020202020204" pitchFamily="34" charset="0"/>
              </a:rPr>
              <a:t>Equip</a:t>
            </a:r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 redactor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4F3F7A4-7997-477E-AE1F-0F10F3209D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390" y="5980056"/>
            <a:ext cx="1960881" cy="47986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881" y="5953045"/>
            <a:ext cx="7715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4120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"/>
            <a:ext cx="12192000" cy="685746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25279" y="371475"/>
            <a:ext cx="11330115" cy="184450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r>
              <a:rPr lang="ca-ES" sz="3600" dirty="0">
                <a:latin typeface="Arial Black" panose="020B0A04020102020204" pitchFamily="34" charset="0"/>
                <a:cs typeface="Arial" panose="020B0604020202020204" pitchFamily="34" charset="0"/>
              </a:rPr>
              <a:t>Torn obert de paraules</a:t>
            </a:r>
          </a:p>
        </p:txBody>
      </p:sp>
    </p:spTree>
    <p:extLst>
      <p:ext uri="{BB962C8B-B14F-4D97-AF65-F5344CB8AC3E}">
        <p14:creationId xmlns:p14="http://schemas.microsoft.com/office/powerpoint/2010/main" val="1513823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Eixos i línies d’actuació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6">
            <a:extLst>
              <a:ext uri="{FF2B5EF4-FFF2-40B4-BE49-F238E27FC236}">
                <a16:creationId xmlns:a16="http://schemas.microsoft.com/office/drawing/2014/main" xmlns="" id="{7499A81C-52AC-4A24-B04E-770186042C43}"/>
              </a:ext>
            </a:extLst>
          </p:cNvPr>
          <p:cNvSpPr txBox="1"/>
          <p:nvPr/>
        </p:nvSpPr>
        <p:spPr>
          <a:xfrm>
            <a:off x="1888741" y="1016444"/>
            <a:ext cx="8963905" cy="36933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Prevenir i atendre la pèrdua de l’habitatge i l’emergència</a:t>
            </a:r>
          </a:p>
        </p:txBody>
      </p:sp>
      <p:sp>
        <p:nvSpPr>
          <p:cNvPr id="13" name="CuadroTexto 6">
            <a:extLst>
              <a:ext uri="{FF2B5EF4-FFF2-40B4-BE49-F238E27FC236}">
                <a16:creationId xmlns:a16="http://schemas.microsoft.com/office/drawing/2014/main" xmlns="" id="{9495D359-22BE-4AB3-A5AD-C24F2F23F92B}"/>
              </a:ext>
            </a:extLst>
          </p:cNvPr>
          <p:cNvSpPr txBox="1"/>
          <p:nvPr/>
        </p:nvSpPr>
        <p:spPr>
          <a:xfrm>
            <a:off x="1888741" y="2140907"/>
            <a:ext cx="8963905" cy="36933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Ampliar i gestionar el parc d’habitatge assequible i social</a:t>
            </a:r>
          </a:p>
        </p:txBody>
      </p:sp>
      <p:sp>
        <p:nvSpPr>
          <p:cNvPr id="15" name="CuadroTexto 6">
            <a:extLst>
              <a:ext uri="{FF2B5EF4-FFF2-40B4-BE49-F238E27FC236}">
                <a16:creationId xmlns:a16="http://schemas.microsoft.com/office/drawing/2014/main" xmlns="" id="{D6278E1D-D3D8-41B4-90CE-54799B8E5A7B}"/>
              </a:ext>
            </a:extLst>
          </p:cNvPr>
          <p:cNvSpPr txBox="1"/>
          <p:nvPr/>
        </p:nvSpPr>
        <p:spPr>
          <a:xfrm>
            <a:off x="1888741" y="3367598"/>
            <a:ext cx="8963905" cy="36933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Regenerar els barris</a:t>
            </a:r>
            <a:r>
              <a:rPr lang="ca-ES" sz="15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6" name="CuadroTexto 6">
            <a:extLst>
              <a:ext uri="{FF2B5EF4-FFF2-40B4-BE49-F238E27FC236}">
                <a16:creationId xmlns:a16="http://schemas.microsoft.com/office/drawing/2014/main" xmlns="" id="{3F44EADA-369A-4045-B8DD-5510A31ACA88}"/>
              </a:ext>
            </a:extLst>
          </p:cNvPr>
          <p:cNvSpPr txBox="1"/>
          <p:nvPr/>
        </p:nvSpPr>
        <p:spPr>
          <a:xfrm>
            <a:off x="1888742" y="4542570"/>
            <a:ext cx="8963904" cy="36933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Acompanyar a les comunitats</a:t>
            </a:r>
          </a:p>
        </p:txBody>
      </p:sp>
      <p:sp>
        <p:nvSpPr>
          <p:cNvPr id="14" name="CuadroTexto 6">
            <a:extLst>
              <a:ext uri="{FF2B5EF4-FFF2-40B4-BE49-F238E27FC236}">
                <a16:creationId xmlns:a16="http://schemas.microsoft.com/office/drawing/2014/main" xmlns="" id="{682359D0-440E-48F2-9EBC-A128BEE0C3D1}"/>
              </a:ext>
            </a:extLst>
          </p:cNvPr>
          <p:cNvSpPr txBox="1"/>
          <p:nvPr/>
        </p:nvSpPr>
        <p:spPr>
          <a:xfrm>
            <a:off x="1896002" y="5682350"/>
            <a:ext cx="8956644" cy="36933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Clr>
                <a:srgbClr val="8EC25E"/>
              </a:buClr>
              <a:buFont typeface="Wingdings 3" panose="05040102010807070707" pitchFamily="18" charset="2"/>
              <a:buChar char="Ò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Incorporar la perspectiva de gènere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xmlns="" id="{A5FEE003-B5EA-48C9-994C-3AD3882596DF}"/>
              </a:ext>
            </a:extLst>
          </p:cNvPr>
          <p:cNvGrpSpPr/>
          <p:nvPr/>
        </p:nvGrpSpPr>
        <p:grpSpPr>
          <a:xfrm>
            <a:off x="865078" y="2244190"/>
            <a:ext cx="944453" cy="983298"/>
            <a:chOff x="1186399" y="1993851"/>
            <a:chExt cx="2250682" cy="2343253"/>
          </a:xfrm>
        </p:grpSpPr>
        <p:pic>
          <p:nvPicPr>
            <p:cNvPr id="24" name="Imagen 2">
              <a:extLst>
                <a:ext uri="{FF2B5EF4-FFF2-40B4-BE49-F238E27FC236}">
                  <a16:creationId xmlns:a16="http://schemas.microsoft.com/office/drawing/2014/main" xmlns="" id="{9A488D66-9714-4978-9C7F-7EC3CFBD5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99" y="2086423"/>
              <a:ext cx="2250682" cy="2250681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xmlns="" id="{724D3A8F-91CA-48B2-9A19-A4F0CE0AD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5" t="21682" r="25867" b="61191"/>
            <a:stretch/>
          </p:blipFill>
          <p:spPr>
            <a:xfrm>
              <a:off x="2039795" y="1993851"/>
              <a:ext cx="955586" cy="343699"/>
            </a:xfrm>
            <a:prstGeom prst="rect">
              <a:avLst/>
            </a:prstGeom>
          </p:spPr>
        </p:pic>
      </p:grpSp>
      <p:pic>
        <p:nvPicPr>
          <p:cNvPr id="26" name="Imagen 11">
            <a:extLst>
              <a:ext uri="{FF2B5EF4-FFF2-40B4-BE49-F238E27FC236}">
                <a16:creationId xmlns:a16="http://schemas.microsoft.com/office/drawing/2014/main" xmlns="" id="{B15A388D-A621-49A5-8AC4-2DCF30DA09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21" y="3372118"/>
            <a:ext cx="787366" cy="787366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9BBCD4D5-2892-4700-9CC3-3958FF0218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96" y="889232"/>
            <a:ext cx="964936" cy="964936"/>
          </a:xfrm>
          <a:prstGeom prst="rect">
            <a:avLst/>
          </a:prstGeom>
        </p:spPr>
      </p:pic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xmlns="" id="{C8BB5E9B-C5B4-47BA-86CE-F371D8C6430D}"/>
              </a:ext>
            </a:extLst>
          </p:cNvPr>
          <p:cNvCxnSpPr>
            <a:cxnSpLocks/>
          </p:cNvCxnSpPr>
          <p:nvPr/>
        </p:nvCxnSpPr>
        <p:spPr>
          <a:xfrm>
            <a:off x="931026" y="2079037"/>
            <a:ext cx="7991301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7">
            <a:extLst>
              <a:ext uri="{FF2B5EF4-FFF2-40B4-BE49-F238E27FC236}">
                <a16:creationId xmlns:a16="http://schemas.microsoft.com/office/drawing/2014/main" xmlns="" id="{0A2C0D75-0682-4D9A-AC6A-A708448E22B0}"/>
              </a:ext>
            </a:extLst>
          </p:cNvPr>
          <p:cNvCxnSpPr>
            <a:cxnSpLocks/>
          </p:cNvCxnSpPr>
          <p:nvPr/>
        </p:nvCxnSpPr>
        <p:spPr>
          <a:xfrm>
            <a:off x="931026" y="3302527"/>
            <a:ext cx="7991301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8">
            <a:extLst>
              <a:ext uri="{FF2B5EF4-FFF2-40B4-BE49-F238E27FC236}">
                <a16:creationId xmlns:a16="http://schemas.microsoft.com/office/drawing/2014/main" xmlns="" id="{EB5C318A-73E8-4E05-A8A9-51E19C66DAB9}"/>
              </a:ext>
            </a:extLst>
          </p:cNvPr>
          <p:cNvCxnSpPr>
            <a:cxnSpLocks/>
          </p:cNvCxnSpPr>
          <p:nvPr/>
        </p:nvCxnSpPr>
        <p:spPr>
          <a:xfrm>
            <a:off x="937495" y="5581903"/>
            <a:ext cx="7980437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7">
            <a:extLst>
              <a:ext uri="{FF2B5EF4-FFF2-40B4-BE49-F238E27FC236}">
                <a16:creationId xmlns:a16="http://schemas.microsoft.com/office/drawing/2014/main" xmlns="" id="{0A2C0D75-0682-4D9A-AC6A-A708448E22B0}"/>
              </a:ext>
            </a:extLst>
          </p:cNvPr>
          <p:cNvCxnSpPr>
            <a:cxnSpLocks/>
          </p:cNvCxnSpPr>
          <p:nvPr/>
        </p:nvCxnSpPr>
        <p:spPr>
          <a:xfrm>
            <a:off x="926632" y="4439750"/>
            <a:ext cx="7991301" cy="0"/>
          </a:xfrm>
          <a:prstGeom prst="line">
            <a:avLst/>
          </a:prstGeom>
          <a:ln w="19050">
            <a:solidFill>
              <a:srgbClr val="8E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4" y="4497763"/>
            <a:ext cx="855509" cy="855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0145">
            <a:off x="1033628" y="5606587"/>
            <a:ext cx="634941" cy="63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7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E6A7DA65-529A-4EAB-AF63-B389F82B9ADD}"/>
              </a:ext>
            </a:extLst>
          </p:cNvPr>
          <p:cNvSpPr/>
          <p:nvPr/>
        </p:nvSpPr>
        <p:spPr>
          <a:xfrm>
            <a:off x="-1172" y="0"/>
            <a:ext cx="12192000" cy="6858000"/>
          </a:xfrm>
          <a:prstGeom prst="rect">
            <a:avLst/>
          </a:prstGeom>
          <a:solidFill>
            <a:srgbClr val="F3F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99DDBED-9B61-4D0B-BA37-18F88DD25EE4}"/>
              </a:ext>
            </a:extLst>
          </p:cNvPr>
          <p:cNvSpPr txBox="1"/>
          <p:nvPr/>
        </p:nvSpPr>
        <p:spPr>
          <a:xfrm>
            <a:off x="1283945" y="4008667"/>
            <a:ext cx="171026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>
                <a:latin typeface="Arial Black" panose="020B0A04020102020204" pitchFamily="34" charset="0"/>
                <a:cs typeface="Arial" panose="020B0604020202020204" pitchFamily="34" charset="0"/>
              </a:rPr>
              <a:t>REPTES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C4F7AB5-D8C1-4B1A-A326-8EAC2EAB93CC}"/>
              </a:ext>
            </a:extLst>
          </p:cNvPr>
          <p:cNvSpPr/>
          <p:nvPr/>
        </p:nvSpPr>
        <p:spPr>
          <a:xfrm>
            <a:off x="1606842" y="1103940"/>
            <a:ext cx="1260683" cy="26326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s-ES" sz="96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  <a:endParaRPr lang="es-ES" sz="9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43900F6-60E2-457D-8F85-AA6917AD01A2}"/>
              </a:ext>
            </a:extLst>
          </p:cNvPr>
          <p:cNvSpPr txBox="1"/>
          <p:nvPr/>
        </p:nvSpPr>
        <p:spPr>
          <a:xfrm>
            <a:off x="4084363" y="3824002"/>
            <a:ext cx="279084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>
                <a:latin typeface="Arial Black" panose="020B0A04020102020204" pitchFamily="34" charset="0"/>
                <a:cs typeface="Arial" panose="020B0604020202020204" pitchFamily="34" charset="0"/>
              </a:rPr>
              <a:t>EIXOS ESTRATÈGICS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56EDFF2-C67F-4303-A8F4-C0F8CC1C061F}"/>
              </a:ext>
            </a:extLst>
          </p:cNvPr>
          <p:cNvSpPr/>
          <p:nvPr/>
        </p:nvSpPr>
        <p:spPr>
          <a:xfrm>
            <a:off x="5015314" y="1103940"/>
            <a:ext cx="1260683" cy="26326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s-ES" sz="96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  <a:endParaRPr lang="es-ES" sz="9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0562E8CB-74E9-4CFE-BE74-1EEAA905306F}"/>
              </a:ext>
            </a:extLst>
          </p:cNvPr>
          <p:cNvSpPr txBox="1"/>
          <p:nvPr/>
        </p:nvSpPr>
        <p:spPr>
          <a:xfrm>
            <a:off x="8040317" y="4008666"/>
            <a:ext cx="30339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>
                <a:latin typeface="Arial Black" panose="020B0A04020102020204" pitchFamily="34" charset="0"/>
                <a:cs typeface="Arial" panose="020B0604020202020204" pitchFamily="34" charset="0"/>
              </a:rPr>
              <a:t>ACTUACIONS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C92CD65C-DB9B-4148-AF67-CAFD8DAE2762}"/>
              </a:ext>
            </a:extLst>
          </p:cNvPr>
          <p:cNvSpPr/>
          <p:nvPr/>
        </p:nvSpPr>
        <p:spPr>
          <a:xfrm>
            <a:off x="8331269" y="1041016"/>
            <a:ext cx="1843509" cy="26326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s-ES" sz="96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58</a:t>
            </a:r>
            <a:endParaRPr lang="es-ES" sz="9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echa: a la derecha 17">
            <a:extLst>
              <a:ext uri="{FF2B5EF4-FFF2-40B4-BE49-F238E27FC236}">
                <a16:creationId xmlns:a16="http://schemas.microsoft.com/office/drawing/2014/main" xmlns="" id="{5B5F81A6-A791-44AF-A630-C4DE34F0B6E1}"/>
              </a:ext>
            </a:extLst>
          </p:cNvPr>
          <p:cNvSpPr/>
          <p:nvPr/>
        </p:nvSpPr>
        <p:spPr>
          <a:xfrm>
            <a:off x="3407435" y="2659276"/>
            <a:ext cx="491705" cy="401075"/>
          </a:xfrm>
          <a:prstGeom prst="rightArrow">
            <a:avLst/>
          </a:prstGeom>
          <a:solidFill>
            <a:srgbClr val="8EC25E"/>
          </a:solidFill>
          <a:ln>
            <a:solidFill>
              <a:srgbClr val="8EC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a-ES" sz="9600"/>
          </a:p>
        </p:txBody>
      </p:sp>
      <p:sp>
        <p:nvSpPr>
          <p:cNvPr id="10" name="Flecha: a la derecha 18">
            <a:extLst>
              <a:ext uri="{FF2B5EF4-FFF2-40B4-BE49-F238E27FC236}">
                <a16:creationId xmlns:a16="http://schemas.microsoft.com/office/drawing/2014/main" xmlns="" id="{400FDEB2-7428-494C-97C9-BFB8C6AA127A}"/>
              </a:ext>
            </a:extLst>
          </p:cNvPr>
          <p:cNvSpPr/>
          <p:nvPr/>
        </p:nvSpPr>
        <p:spPr>
          <a:xfrm>
            <a:off x="6915510" y="2659275"/>
            <a:ext cx="491705" cy="401075"/>
          </a:xfrm>
          <a:prstGeom prst="rightArrow">
            <a:avLst/>
          </a:prstGeom>
          <a:solidFill>
            <a:srgbClr val="8EC25E"/>
          </a:solidFill>
          <a:ln>
            <a:solidFill>
              <a:srgbClr val="8EC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a-ES" sz="960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C5BDE18A-EAE0-4FD8-B86B-CA85F56DD5B4}"/>
              </a:ext>
            </a:extLst>
          </p:cNvPr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Estructura de proposta del Pla Local d’Habitatge 2021 - 2027 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421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"/>
            <a:ext cx="12192000" cy="685746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DFCD832-2AF3-4003-B364-61D2793054C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211" y="5881023"/>
            <a:ext cx="1960880" cy="7524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05771FA4-8BFD-421D-81A3-D37FE5C75CAF}"/>
              </a:ext>
            </a:extLst>
          </p:cNvPr>
          <p:cNvSpPr/>
          <p:nvPr/>
        </p:nvSpPr>
        <p:spPr>
          <a:xfrm>
            <a:off x="425280" y="2813627"/>
            <a:ext cx="8561702" cy="1164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2800" dirty="0">
                <a:latin typeface="Arial Black" panose="020B0A04020102020204" pitchFamily="34" charset="0"/>
                <a:cs typeface="Arial" panose="020B0604020202020204" pitchFamily="34" charset="0"/>
              </a:rPr>
              <a:t>Document per aprovació inicial</a:t>
            </a:r>
          </a:p>
          <a:p>
            <a:pPr>
              <a:lnSpc>
                <a:spcPct val="150000"/>
              </a:lnSpc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Abril | 2021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361AE58E-5076-4872-AB77-DCF341F494FA}"/>
              </a:ext>
            </a:extLst>
          </p:cNvPr>
          <p:cNvSpPr txBox="1">
            <a:spLocks/>
          </p:cNvSpPr>
          <p:nvPr/>
        </p:nvSpPr>
        <p:spPr>
          <a:xfrm>
            <a:off x="425279" y="371475"/>
            <a:ext cx="11330115" cy="1844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PLA LOCAL D’HABITATGE </a:t>
            </a:r>
          </a:p>
          <a:p>
            <a:r>
              <a:rPr lang="ca-E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SANTA COLOMA DE GRAMENET</a:t>
            </a:r>
          </a:p>
        </p:txBody>
      </p:sp>
    </p:spTree>
    <p:extLst>
      <p:ext uri="{BB962C8B-B14F-4D97-AF65-F5344CB8AC3E}">
        <p14:creationId xmlns:p14="http://schemas.microsoft.com/office/powerpoint/2010/main" val="1046930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96E61D1D-BD87-4BDC-B6D2-BFABED295465}"/>
              </a:ext>
            </a:extLst>
          </p:cNvPr>
          <p:cNvSpPr/>
          <p:nvPr/>
        </p:nvSpPr>
        <p:spPr>
          <a:xfrm>
            <a:off x="-1172" y="0"/>
            <a:ext cx="12192000" cy="6858000"/>
          </a:xfrm>
          <a:prstGeom prst="rect">
            <a:avLst/>
          </a:prstGeom>
          <a:solidFill>
            <a:srgbClr val="F3F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" name="Rectángulo 5"/>
          <p:cNvSpPr/>
          <p:nvPr/>
        </p:nvSpPr>
        <p:spPr>
          <a:xfrm>
            <a:off x="577516" y="1160110"/>
            <a:ext cx="1070325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50863" y="1735138"/>
            <a:ext cx="100504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ca-ES" b="1" dirty="0">
                <a:solidFill>
                  <a:srgbClr val="8EC25E"/>
                </a:solidFill>
                <a:latin typeface="Arial"/>
                <a:cs typeface="Arial"/>
              </a:rPr>
              <a:t>Què és un Pla Local d´Habitatge?</a:t>
            </a:r>
          </a:p>
          <a:p>
            <a:pPr lvl="0" algn="just"/>
            <a:endParaRPr lang="ca-ES" b="1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  <a:p>
            <a:pPr lvl="0" algn="just"/>
            <a:r>
              <a:rPr lang="ca-ES" dirty="0">
                <a:latin typeface="Arial"/>
                <a:cs typeface="Arial"/>
              </a:rPr>
              <a:t>Document tècnic que defineix, per </a:t>
            </a:r>
            <a:r>
              <a:rPr lang="ca-ES" b="1" dirty="0">
                <a:latin typeface="Arial"/>
                <a:cs typeface="Arial"/>
              </a:rPr>
              <a:t>un període de 6 anys</a:t>
            </a:r>
            <a:r>
              <a:rPr lang="ca-ES" dirty="0">
                <a:latin typeface="Arial"/>
                <a:cs typeface="Arial"/>
              </a:rPr>
              <a:t>, les estratègies i propostes a desenvolupar des del govern local amb l´objecte de fomentar l´assoliment del dret de la ciutadania a gaudir d´un habitatge digne en condicions assequibles.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xmlns="" id="{1CCEADD0-C8DA-4BEA-AC9E-14D01F625BFD}"/>
              </a:ext>
            </a:extLst>
          </p:cNvPr>
          <p:cNvSpPr txBox="1">
            <a:spLocks/>
          </p:cNvSpPr>
          <p:nvPr/>
        </p:nvSpPr>
        <p:spPr>
          <a:xfrm>
            <a:off x="539577" y="5236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Pla Local d’Habitatge de Santa Coloma de Gramenet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275E4F1A-79A1-4492-87E3-021CD1D202CE}"/>
              </a:ext>
            </a:extLst>
          </p:cNvPr>
          <p:cNvSpPr txBox="1"/>
          <p:nvPr/>
        </p:nvSpPr>
        <p:spPr>
          <a:xfrm>
            <a:off x="1283945" y="5388576"/>
            <a:ext cx="171026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>
                <a:latin typeface="Arial Black" panose="020B0A04020102020204" pitchFamily="34" charset="0"/>
                <a:cs typeface="Arial" panose="020B0604020202020204" pitchFamily="34" charset="0"/>
              </a:rPr>
              <a:t>ANÀLISI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20FC4820-18B0-4FFD-B7E7-0F9C8AFEEFD1}"/>
              </a:ext>
            </a:extLst>
          </p:cNvPr>
          <p:cNvSpPr/>
          <p:nvPr/>
        </p:nvSpPr>
        <p:spPr>
          <a:xfrm>
            <a:off x="1606842" y="2932727"/>
            <a:ext cx="1260683" cy="242091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s-ES" sz="88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  <a:endParaRPr lang="es-ES" sz="8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53412435-D54D-42D1-BD4A-161E95133A79}"/>
              </a:ext>
            </a:extLst>
          </p:cNvPr>
          <p:cNvSpPr txBox="1"/>
          <p:nvPr/>
        </p:nvSpPr>
        <p:spPr>
          <a:xfrm>
            <a:off x="4602227" y="5388577"/>
            <a:ext cx="202213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>
                <a:latin typeface="Arial Black" panose="020B0A04020102020204" pitchFamily="34" charset="0"/>
                <a:cs typeface="Arial" panose="020B0604020202020204" pitchFamily="34" charset="0"/>
              </a:rPr>
              <a:t>DIAGNOSI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1655F231-9B1D-405D-8EAE-EEDA48F86552}"/>
              </a:ext>
            </a:extLst>
          </p:cNvPr>
          <p:cNvSpPr/>
          <p:nvPr/>
        </p:nvSpPr>
        <p:spPr>
          <a:xfrm>
            <a:off x="5015314" y="2932727"/>
            <a:ext cx="1260683" cy="242091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s-ES" sz="88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  <a:endParaRPr lang="es-ES" sz="8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109FBAE2-39CB-4EBC-A477-72F7885B1AD8}"/>
              </a:ext>
            </a:extLst>
          </p:cNvPr>
          <p:cNvSpPr txBox="1"/>
          <p:nvPr/>
        </p:nvSpPr>
        <p:spPr>
          <a:xfrm>
            <a:off x="8040317" y="5388575"/>
            <a:ext cx="256100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>
                <a:latin typeface="Arial Black" panose="020B0A04020102020204" pitchFamily="34" charset="0"/>
                <a:cs typeface="Arial" panose="020B0604020202020204" pitchFamily="34" charset="0"/>
              </a:rPr>
              <a:t>PLA D’ACCIÓ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FB6BED2F-3C7F-4BF8-95C2-162AF9D89792}"/>
              </a:ext>
            </a:extLst>
          </p:cNvPr>
          <p:cNvSpPr/>
          <p:nvPr/>
        </p:nvSpPr>
        <p:spPr>
          <a:xfrm>
            <a:off x="8597270" y="2869803"/>
            <a:ext cx="1028866" cy="242091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s-ES" sz="8800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endParaRPr lang="es-ES" sz="8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echa: a la derecha 17">
            <a:extLst>
              <a:ext uri="{FF2B5EF4-FFF2-40B4-BE49-F238E27FC236}">
                <a16:creationId xmlns:a16="http://schemas.microsoft.com/office/drawing/2014/main" xmlns="" id="{7BC4B803-1189-447E-A50E-0A3BB905ED2C}"/>
              </a:ext>
            </a:extLst>
          </p:cNvPr>
          <p:cNvSpPr/>
          <p:nvPr/>
        </p:nvSpPr>
        <p:spPr>
          <a:xfrm>
            <a:off x="3407435" y="4338437"/>
            <a:ext cx="491705" cy="401075"/>
          </a:xfrm>
          <a:prstGeom prst="rightArrow">
            <a:avLst/>
          </a:prstGeom>
          <a:solidFill>
            <a:srgbClr val="8EC25E"/>
          </a:solidFill>
          <a:ln>
            <a:solidFill>
              <a:srgbClr val="8EC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a-ES"/>
          </a:p>
        </p:txBody>
      </p:sp>
      <p:sp>
        <p:nvSpPr>
          <p:cNvPr id="23" name="Flecha: a la derecha 18">
            <a:extLst>
              <a:ext uri="{FF2B5EF4-FFF2-40B4-BE49-F238E27FC236}">
                <a16:creationId xmlns:a16="http://schemas.microsoft.com/office/drawing/2014/main" xmlns="" id="{05781116-01FA-489F-95B4-A0441C3849A7}"/>
              </a:ext>
            </a:extLst>
          </p:cNvPr>
          <p:cNvSpPr/>
          <p:nvPr/>
        </p:nvSpPr>
        <p:spPr>
          <a:xfrm>
            <a:off x="7065135" y="4338436"/>
            <a:ext cx="491705" cy="401075"/>
          </a:xfrm>
          <a:prstGeom prst="rightArrow">
            <a:avLst/>
          </a:prstGeom>
          <a:solidFill>
            <a:srgbClr val="8EC25E"/>
          </a:solidFill>
          <a:ln>
            <a:solidFill>
              <a:srgbClr val="8EC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85304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DE836537-754A-4857-B3AC-FBB4C570F735}"/>
              </a:ext>
            </a:extLst>
          </p:cNvPr>
          <p:cNvSpPr/>
          <p:nvPr/>
        </p:nvSpPr>
        <p:spPr>
          <a:xfrm>
            <a:off x="-1172" y="0"/>
            <a:ext cx="12192000" cy="6858000"/>
          </a:xfrm>
          <a:prstGeom prst="rect">
            <a:avLst/>
          </a:prstGeom>
          <a:solidFill>
            <a:srgbClr val="F3F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ED951A4D-C7E7-463E-AE99-278C4833C8E8}"/>
              </a:ext>
            </a:extLst>
          </p:cNvPr>
          <p:cNvSpPr txBox="1"/>
          <p:nvPr/>
        </p:nvSpPr>
        <p:spPr>
          <a:xfrm>
            <a:off x="1092599" y="941437"/>
            <a:ext cx="10532327" cy="58980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ca-ES"/>
            </a:defPPr>
            <a:lvl1pPr>
              <a:lnSpc>
                <a:spcPct val="200000"/>
              </a:lnSpc>
              <a:defRPr sz="240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ca-ES" dirty="0"/>
              <a:t>1	</a:t>
            </a:r>
            <a:r>
              <a:rPr lang="ca-ES" dirty="0">
                <a:solidFill>
                  <a:schemeClr val="tx1"/>
                </a:solidFill>
              </a:rPr>
              <a:t>Situació de l’habitatge a Santa Coloma de Gramenet</a:t>
            </a:r>
          </a:p>
          <a:p>
            <a:r>
              <a:rPr lang="ca-ES" dirty="0"/>
              <a:t>2	</a:t>
            </a:r>
            <a:r>
              <a:rPr lang="ca-ES" dirty="0">
                <a:solidFill>
                  <a:schemeClr val="tx1"/>
                </a:solidFill>
              </a:rPr>
              <a:t>Pla local d’Habitatge 2021- 2027	</a:t>
            </a:r>
          </a:p>
          <a:p>
            <a:pPr marL="1435100" indent="-538163">
              <a:lnSpc>
                <a:spcPct val="150000"/>
              </a:lnSpc>
              <a:buClr>
                <a:srgbClr val="8EC25E"/>
              </a:buClr>
              <a:buFont typeface="Symbol" panose="05050102010706020507" pitchFamily="18" charset="2"/>
              <a:buChar char="¾"/>
            </a:pPr>
            <a:r>
              <a:rPr lang="ca-ES" sz="2000" dirty="0">
                <a:solidFill>
                  <a:schemeClr val="tx1"/>
                </a:solidFill>
              </a:rPr>
              <a:t>Reptes</a:t>
            </a:r>
          </a:p>
          <a:p>
            <a:pPr marL="1435100" indent="-538163">
              <a:lnSpc>
                <a:spcPct val="150000"/>
              </a:lnSpc>
              <a:buClr>
                <a:srgbClr val="8EC25E"/>
              </a:buClr>
              <a:buFont typeface="Symbol" panose="05050102010706020507" pitchFamily="18" charset="2"/>
              <a:buChar char="¾"/>
            </a:pPr>
            <a:r>
              <a:rPr lang="ca-ES" sz="2000" dirty="0">
                <a:solidFill>
                  <a:schemeClr val="tx1"/>
                </a:solidFill>
              </a:rPr>
              <a:t>Eixos estratègics</a:t>
            </a:r>
          </a:p>
          <a:p>
            <a:pPr marL="1435100" indent="-538163">
              <a:lnSpc>
                <a:spcPct val="150000"/>
              </a:lnSpc>
              <a:buClr>
                <a:srgbClr val="8EC25E"/>
              </a:buClr>
              <a:buFont typeface="Symbol" panose="05050102010706020507" pitchFamily="18" charset="2"/>
              <a:buChar char="¾"/>
            </a:pPr>
            <a:r>
              <a:rPr lang="ca-ES" sz="2000" dirty="0">
                <a:solidFill>
                  <a:schemeClr val="tx1"/>
                </a:solidFill>
              </a:rPr>
              <a:t>Actuacions</a:t>
            </a:r>
          </a:p>
          <a:p>
            <a:pPr marL="1435100" indent="-538163">
              <a:lnSpc>
                <a:spcPct val="150000"/>
              </a:lnSpc>
              <a:buClr>
                <a:srgbClr val="8EC25E"/>
              </a:buClr>
              <a:buFont typeface="Symbol" panose="05050102010706020507" pitchFamily="18" charset="2"/>
              <a:buChar char="¾"/>
            </a:pPr>
            <a:r>
              <a:rPr lang="ca-ES" sz="2000" dirty="0">
                <a:solidFill>
                  <a:schemeClr val="tx1"/>
                </a:solidFill>
              </a:rPr>
              <a:t>Objectius</a:t>
            </a:r>
          </a:p>
          <a:p>
            <a:pPr marL="898525" indent="-898525"/>
            <a:r>
              <a:rPr lang="ca-ES" dirty="0"/>
              <a:t>3</a:t>
            </a:r>
            <a:r>
              <a:rPr lang="ca-ES" dirty="0">
                <a:solidFill>
                  <a:schemeClr val="tx1"/>
                </a:solidFill>
              </a:rPr>
              <a:t> 	Procés de participació ciutadana</a:t>
            </a:r>
          </a:p>
          <a:p>
            <a:pPr marL="1435100" indent="-538163">
              <a:lnSpc>
                <a:spcPct val="150000"/>
              </a:lnSpc>
              <a:buClr>
                <a:srgbClr val="8EC25E"/>
              </a:buClr>
              <a:buFont typeface="Symbol" panose="05050102010706020507" pitchFamily="18" charset="2"/>
              <a:buChar char="¾"/>
            </a:pPr>
            <a:r>
              <a:rPr lang="ca-ES" sz="2000" dirty="0">
                <a:solidFill>
                  <a:schemeClr val="tx1"/>
                </a:solidFill>
              </a:rPr>
              <a:t>Procés desenvolupat</a:t>
            </a:r>
          </a:p>
          <a:p>
            <a:pPr marL="1435100" indent="-538163">
              <a:lnSpc>
                <a:spcPct val="150000"/>
              </a:lnSpc>
              <a:buClr>
                <a:srgbClr val="8EC25E"/>
              </a:buClr>
              <a:buFont typeface="Symbol" panose="05050102010706020507" pitchFamily="18" charset="2"/>
              <a:buChar char="¾"/>
            </a:pPr>
            <a:r>
              <a:rPr lang="ca-ES" sz="2000" dirty="0">
                <a:solidFill>
                  <a:schemeClr val="tx1"/>
                </a:solidFill>
              </a:rPr>
              <a:t>Resultats</a:t>
            </a:r>
          </a:p>
          <a:p>
            <a:pPr marL="457200" indent="-457200">
              <a:buAutoNum type="arabicPlain" startAt="3"/>
            </a:pP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1E262A75-8703-41ED-B6D0-CE25AAF4AD22}"/>
              </a:ext>
            </a:extLst>
          </p:cNvPr>
          <p:cNvSpPr txBox="1">
            <a:spLocks/>
          </p:cNvSpPr>
          <p:nvPr/>
        </p:nvSpPr>
        <p:spPr>
          <a:xfrm>
            <a:off x="387177" y="371245"/>
            <a:ext cx="10951383" cy="8189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b="1" dirty="0">
                <a:solidFill>
                  <a:srgbClr val="8EC25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Contingut</a:t>
            </a:r>
            <a:endParaRPr lang="ca-E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23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9778</TotalTime>
  <Words>2813</Words>
  <Application>Microsoft Office PowerPoint</Application>
  <PresentationFormat>Personalizado</PresentationFormat>
  <Paragraphs>482</Paragraphs>
  <Slides>49</Slides>
  <Notes>43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 Situació de l’habitatge 2 Pla local d’Habitatge 2021- 2027  3 Procés de participació ciutadana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 Situació de l’habitatge 2 Pla local d’Habitatge 2021- 2027  3 Procés de participació ciutadana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 Situació de l’habitatge 2 Pla local d’Habitatge 2021- 2027  3 Procés de participació ciutadana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Torn obert de paraules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Paula</dc:creator>
  <cp:lastModifiedBy>Roig Roch, Miquel</cp:lastModifiedBy>
  <cp:revision>643</cp:revision>
  <cp:lastPrinted>2020-01-07T13:00:25Z</cp:lastPrinted>
  <dcterms:created xsi:type="dcterms:W3CDTF">2018-01-04T14:42:41Z</dcterms:created>
  <dcterms:modified xsi:type="dcterms:W3CDTF">2021-04-13T11:20:15Z</dcterms:modified>
</cp:coreProperties>
</file>